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5" r:id="rId4"/>
    <p:sldId id="258" r:id="rId5"/>
    <p:sldId id="259" r:id="rId6"/>
    <p:sldId id="305" r:id="rId7"/>
    <p:sldId id="269" r:id="rId8"/>
    <p:sldId id="319" r:id="rId9"/>
    <p:sldId id="315" r:id="rId10"/>
    <p:sldId id="322" r:id="rId11"/>
    <p:sldId id="320" r:id="rId12"/>
    <p:sldId id="268" r:id="rId13"/>
    <p:sldId id="308" r:id="rId14"/>
    <p:sldId id="307" r:id="rId15"/>
    <p:sldId id="310" r:id="rId16"/>
    <p:sldId id="306" r:id="rId17"/>
    <p:sldId id="311" r:id="rId18"/>
    <p:sldId id="271" r:id="rId19"/>
    <p:sldId id="272" r:id="rId20"/>
    <p:sldId id="280" r:id="rId21"/>
    <p:sldId id="281" r:id="rId22"/>
    <p:sldId id="282" r:id="rId23"/>
    <p:sldId id="273" r:id="rId24"/>
    <p:sldId id="274" r:id="rId25"/>
    <p:sldId id="283" r:id="rId26"/>
    <p:sldId id="266" r:id="rId27"/>
    <p:sldId id="275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2" r:id="rId40"/>
    <p:sldId id="276" r:id="rId41"/>
    <p:sldId id="277" r:id="rId42"/>
    <p:sldId id="296" r:id="rId43"/>
    <p:sldId id="297" r:id="rId44"/>
    <p:sldId id="279" r:id="rId45"/>
    <p:sldId id="309" r:id="rId46"/>
    <p:sldId id="267" r:id="rId47"/>
    <p:sldId id="298" r:id="rId48"/>
    <p:sldId id="317" r:id="rId49"/>
    <p:sldId id="323" r:id="rId50"/>
    <p:sldId id="316" r:id="rId51"/>
    <p:sldId id="324" r:id="rId52"/>
    <p:sldId id="264" r:id="rId53"/>
  </p:sldIdLst>
  <p:sldSz cx="18288000" cy="10287000"/>
  <p:notesSz cx="6858000" cy="9144000"/>
  <p:embeddedFontLst>
    <p:embeddedFont>
      <p:font typeface="Noto Sans KR" panose="020B0600000101010101" charset="-127"/>
      <p:regular r:id="rId55"/>
      <p:bold r:id="rId56"/>
    </p:embeddedFont>
    <p:embeddedFont>
      <p:font typeface="SF_HailSnow" panose="02000503000000000000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C5FF"/>
    <a:srgbClr val="FFFFFF"/>
    <a:srgbClr val="0C0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BED99-7E51-509F-3C37-402AC38B10E7}" v="6" dt="2024-10-09T07:51:45.793"/>
    <p1510:client id="{12B74AF0-B7A0-4120-BABA-7EBB12793E83}" v="2" dt="2024-10-10T01:47:57.172"/>
    <p1510:client id="{1AE40916-985A-4091-990A-A345F743F376}" v="232" dt="2024-10-09T07:44:57.119"/>
    <p1510:client id="{235E03EF-F089-407B-AC1A-4AE1BA84C85B}" v="11" dt="2024-10-09T04:50:19.389"/>
    <p1510:client id="{277DAFC3-6587-4943-95F1-B6D6426A2484}" v="953" dt="2024-10-10T04:24:30.960"/>
    <p1510:client id="{40196F27-41B5-4EE2-95A0-0DB96DAC743B}" v="201" dt="2024-10-10T06:03:02.162"/>
    <p1510:client id="{479914E0-86F1-48FD-B3B4-399C9FF005C5}" v="55" dt="2024-10-10T03:21:10.233"/>
    <p1510:client id="{599A9E21-E7AF-4C65-9FF0-81FAF85F58C8}" v="7" dt="2024-10-10T02:10:54.531"/>
    <p1510:client id="{645756B7-AF83-4B89-B652-7E3B7F99C0C1}" v="44" dt="2024-10-10T06:15:42.344"/>
    <p1510:client id="{97024BB5-1403-48D6-82E9-04F2A2987121}" v="223" dt="2024-10-09T08:34:58.108"/>
    <p1510:client id="{ADC3E4AB-21A5-4C14-A13D-2D6ADCCA76AD}" v="679" dt="2024-10-10T06:15:34.869"/>
    <p1510:client id="{E1C2FD23-FF01-49F9-BEAA-2F282974AD24}" v="26" dt="2024-10-09T09:27:17.319"/>
    <p1510:client id="{E8834657-0E62-404D-9874-493631AFF201}" v="29" dt="2024-10-09T09:40:31.182"/>
    <p1510:client id="{F5E5EF4B-CC1C-4379-AE1A-8B41FB2F986E}" v="1127" dt="2024-10-09T07:28:07.424"/>
    <p1510:client id="{F6324A11-D865-CA27-1389-A72F39DDFC5B}" v="122" dt="2024-10-09T04:57:40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6"/>
  </p:normalViewPr>
  <p:slideViewPr>
    <p:cSldViewPr snapToGrid="0">
      <p:cViewPr varScale="1">
        <p:scale>
          <a:sx n="56" d="100"/>
          <a:sy n="56" d="100"/>
        </p:scale>
        <p:origin x="610" y="6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B972E-3F0C-4736-B4B9-4A30A79CB3E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FE2F5-EBD5-4973-9160-4F909A1AE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13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E2F5-EBD5-4973-9160-4F909A1AEE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2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E2F5-EBD5-4973-9160-4F909A1AEE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39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E2F5-EBD5-4973-9160-4F909A1AEE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53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"</a:t>
            </a:r>
            <a:r>
              <a:rPr lang="ko-KR" altLang="en-US"/>
              <a:t>우리 팀은 애자일 프로세스를 채택하여 빠르게 변화하는 시장과 고객의 니즈에 유연하게 대응하고 있습니다</a:t>
            </a:r>
            <a:r>
              <a:rPr lang="en-US" altLang="ko-KR"/>
              <a:t>. </a:t>
            </a: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 err="1"/>
              <a:t>인플루언서</a:t>
            </a:r>
            <a:r>
              <a:rPr lang="ko-KR" altLang="en-US"/>
              <a:t> 시장은 트렌드와 알고리즘의 변화가 매우 빠르기 때문에</a:t>
            </a:r>
            <a:r>
              <a:rPr lang="en-US" altLang="ko-KR"/>
              <a:t>, </a:t>
            </a:r>
            <a:r>
              <a:rPr lang="ko-KR" altLang="en-US"/>
              <a:t>정기적인 피드백을 통해 고객의 요구사항을 반영하고</a:t>
            </a:r>
            <a:r>
              <a:rPr lang="en-US" altLang="ko-KR"/>
              <a:t>, </a:t>
            </a:r>
            <a:r>
              <a:rPr lang="ko-KR" altLang="en-US"/>
              <a:t>이를 바탕으로 서비스를 개선해 나가는 것이 중요합니다</a:t>
            </a:r>
            <a:r>
              <a:rPr lang="en-US" altLang="ko-KR"/>
              <a:t>. </a:t>
            </a:r>
            <a:r>
              <a:rPr lang="ko-KR" altLang="en-US"/>
              <a:t>애자일 방식은 이러한 변화에 민첩하게 대응할 수 있는 장점을 제공하며</a:t>
            </a:r>
            <a:r>
              <a:rPr lang="en-US" altLang="ko-KR"/>
              <a:t>, </a:t>
            </a:r>
            <a:r>
              <a:rPr lang="ko-KR" altLang="en-US"/>
              <a:t>짧은 주기의 반복을 통해 사용자 중심의 서비스를 제공할 수 있도록 </a:t>
            </a:r>
            <a:r>
              <a:rPr lang="ko-KR" altLang="en-US" err="1"/>
              <a:t>돕습니다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WBS(Work Breakdown Structure)</a:t>
            </a:r>
            <a:r>
              <a:rPr lang="ko-KR" altLang="en-US"/>
              <a:t>를 사용하지 않는 이유는 저희의 작업 방식이 고정된 일정과 계획보다는 유동적인 피드백과 협업을 중시하기 때문입니다</a:t>
            </a:r>
            <a:r>
              <a:rPr lang="en-US" altLang="ko-KR"/>
              <a:t>. WBS</a:t>
            </a:r>
            <a:r>
              <a:rPr lang="ko-KR" altLang="en-US"/>
              <a:t>는 장기적인 계획 수립에는 유용할 수 있지만</a:t>
            </a:r>
            <a:r>
              <a:rPr lang="en-US" altLang="ko-KR"/>
              <a:t>, </a:t>
            </a:r>
            <a:r>
              <a:rPr lang="ko-KR" altLang="en-US"/>
              <a:t>그에 따른 계획의 수정이 어렵고 유연성이 떨어질 수 있습니다</a:t>
            </a:r>
            <a:r>
              <a:rPr lang="en-US" altLang="ko-KR"/>
              <a:t>. </a:t>
            </a:r>
            <a:r>
              <a:rPr lang="ko-KR" altLang="en-US"/>
              <a:t>반면에</a:t>
            </a:r>
            <a:r>
              <a:rPr lang="en-US" altLang="ko-KR"/>
              <a:t>, </a:t>
            </a:r>
            <a:r>
              <a:rPr lang="ko-KR" altLang="en-US"/>
              <a:t>애자일 방식에서는 팀원들이 직접 협업하며 스프린트 단위로 우선순위를 재정립하고</a:t>
            </a:r>
            <a:r>
              <a:rPr lang="en-US" altLang="ko-KR"/>
              <a:t>, </a:t>
            </a:r>
            <a:r>
              <a:rPr lang="ko-KR" altLang="en-US"/>
              <a:t>작업을 신속하게 조정해 나갈 수 있어 보다 효율적으로 목표에 도달할 수 있습니다</a:t>
            </a:r>
            <a:r>
              <a:rPr lang="en-US" altLang="ko-KR"/>
              <a:t>. </a:t>
            </a:r>
            <a:r>
              <a:rPr lang="ko-KR" altLang="en-US"/>
              <a:t>이를 통해</a:t>
            </a:r>
            <a:r>
              <a:rPr lang="en-US" altLang="ko-KR"/>
              <a:t>, </a:t>
            </a:r>
            <a:r>
              <a:rPr lang="ko-KR" altLang="en-US"/>
              <a:t>저희 서비스는 지속적인 개선과 혁신을 통해 사용자의 성공을 돕고 있습니다</a:t>
            </a:r>
            <a:r>
              <a:rPr lang="en-US" altLang="ko-KR"/>
              <a:t>."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E2F5-EBD5-4973-9160-4F909A1AEE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0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우리는 매일 스크럼 회의를  통해 간단하게 진행상황 공유 기획을 설정</a:t>
            </a:r>
            <a:endParaRPr lang="en-US" altLang="ko-KR"/>
          </a:p>
          <a:p>
            <a:r>
              <a:rPr lang="ko-KR" altLang="en-US"/>
              <a:t>회의 때 정해진 내용 백로그로 만들어 빠르게 기술로 구현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E2F5-EBD5-4973-9160-4F909A1AEE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77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우리는 매일 스크럼 회의를  통해 간단하게 진행상황 공유 기획을 설정</a:t>
            </a:r>
            <a:endParaRPr lang="en-US" altLang="ko-KR"/>
          </a:p>
          <a:p>
            <a:r>
              <a:rPr lang="ko-KR" altLang="en-US"/>
              <a:t>회의 때 정해진 내용 백로그로 만들어 빠르게 기술로 구현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E2F5-EBD5-4973-9160-4F909A1AEE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7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다양한 협업 툴인 </a:t>
            </a:r>
            <a:r>
              <a:rPr lang="ko-KR" altLang="en-US" err="1"/>
              <a:t>노션</a:t>
            </a:r>
            <a:r>
              <a:rPr lang="en-US" altLang="ko-KR"/>
              <a:t>, </a:t>
            </a:r>
            <a:r>
              <a:rPr lang="ko-KR" altLang="en-US" err="1"/>
              <a:t>슬랙</a:t>
            </a:r>
            <a:r>
              <a:rPr lang="en-US" altLang="ko-KR"/>
              <a:t>, </a:t>
            </a:r>
            <a:r>
              <a:rPr lang="en-US" altLang="ko-KR" err="1"/>
              <a:t>gmail</a:t>
            </a:r>
            <a:r>
              <a:rPr lang="ko-KR" altLang="en-US"/>
              <a:t>로 연동하여</a:t>
            </a:r>
            <a:endParaRPr lang="en-US" altLang="ko-KR"/>
          </a:p>
          <a:p>
            <a:r>
              <a:rPr lang="ko-KR" altLang="en-US"/>
              <a:t>발생한 이슈를 빠르게 대응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E2F5-EBD5-4973-9160-4F909A1AEE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8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7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9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2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4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8.png"/><Relationship Id="rId5" Type="http://schemas.openxmlformats.org/officeDocument/2006/relationships/image" Target="../media/image4.png"/><Relationship Id="rId10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0.png"/><Relationship Id="rId5" Type="http://schemas.openxmlformats.org/officeDocument/2006/relationships/image" Target="../media/image4.png"/><Relationship Id="rId10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3.png"/><Relationship Id="rId5" Type="http://schemas.openxmlformats.org/officeDocument/2006/relationships/image" Target="../media/image4.png"/><Relationship Id="rId10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6.png"/><Relationship Id="rId5" Type="http://schemas.openxmlformats.org/officeDocument/2006/relationships/image" Target="../media/image4.png"/><Relationship Id="rId10" Type="http://schemas.openxmlformats.org/officeDocument/2006/relationships/image" Target="../media/image75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7.png"/><Relationship Id="rId5" Type="http://schemas.openxmlformats.org/officeDocument/2006/relationships/image" Target="../media/image4.png"/><Relationship Id="rId10" Type="http://schemas.openxmlformats.org/officeDocument/2006/relationships/hyperlink" Target="https://www.figma.com/design/ncoMwZPtCfUJ6smpksT6Y0/%EC%BF%A0%EC%9E%89-%ED%94%84%EB%A1%A0%ED%8A%B8%EC%97%94%EB%93%9C-%EB%94%94%EC%9E%90%EC%9D%B8-%EC%84%A4%EA%B3%84%EC%84%9C?node-id=0-1&amp;t=1UtlfCBh3o0LkvZD-1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5" Type="http://schemas.openxmlformats.org/officeDocument/2006/relationships/image" Target="../media/image4.png"/><Relationship Id="rId10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5.png"/><Relationship Id="rId5" Type="http://schemas.openxmlformats.org/officeDocument/2006/relationships/image" Target="../media/image4.png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7.png"/><Relationship Id="rId5" Type="http://schemas.openxmlformats.org/officeDocument/2006/relationships/image" Target="../media/image4.png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0.png"/><Relationship Id="rId5" Type="http://schemas.openxmlformats.org/officeDocument/2006/relationships/image" Target="../media/image4.png"/><Relationship Id="rId10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5.png"/><Relationship Id="rId5" Type="http://schemas.openxmlformats.org/officeDocument/2006/relationships/image" Target="../media/image4.pn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12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6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hyperlink" Target="http://mycooing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9.png"/><Relationship Id="rId5" Type="http://schemas.openxmlformats.org/officeDocument/2006/relationships/image" Target="../media/image4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" Type="http://schemas.openxmlformats.org/officeDocument/2006/relationships/image" Target="../media/image1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0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2.png"/><Relationship Id="rId5" Type="http://schemas.openxmlformats.org/officeDocument/2006/relationships/image" Target="../media/image4.png"/><Relationship Id="rId10" Type="http://schemas.openxmlformats.org/officeDocument/2006/relationships/image" Target="../media/image101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3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6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18.png"/><Relationship Id="rId21" Type="http://schemas.openxmlformats.org/officeDocument/2006/relationships/image" Target="../media/image41.png"/><Relationship Id="rId7" Type="http://schemas.openxmlformats.org/officeDocument/2006/relationships/image" Target="../media/image4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openxmlformats.org/officeDocument/2006/relationships/image" Target="../media/image10.pn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2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8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54.jpe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5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24"/>
          <p:cNvSpPr txBox="1"/>
          <p:nvPr/>
        </p:nvSpPr>
        <p:spPr>
          <a:xfrm>
            <a:off x="10253085" y="54737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u="none" strike="noStrike" spc="-400">
                <a:solidFill>
                  <a:srgbClr val="FF630E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83000" y="1181100"/>
            <a:ext cx="5461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1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대주제명</a:t>
            </a:r>
            <a:r>
              <a:rPr lang="en-US" altLang="ko-KR" sz="21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: LLM</a:t>
            </a:r>
            <a:r>
              <a:rPr lang="en-US" altLang="ko-KR" sz="2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en-US" altLang="ko-KR" sz="21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활용</a:t>
            </a:r>
            <a:r>
              <a:rPr lang="en-US" altLang="ko-KR" sz="2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en-US" altLang="ko-KR" sz="21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인플루언서</a:t>
            </a:r>
            <a:r>
              <a:rPr lang="en-US" altLang="ko-KR" sz="2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en-US" altLang="ko-KR" sz="21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만들기</a:t>
            </a:r>
            <a:endParaRPr lang="en-US" altLang="ko-KR" sz="21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639800" y="1181100"/>
            <a:ext cx="320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기</a:t>
            </a:r>
            <a:endParaRPr lang="en-US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859983" y="7875156"/>
            <a:ext cx="8564417" cy="15724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24499"/>
              </a:lnSpc>
            </a:pP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# </a:t>
            </a:r>
            <a:r>
              <a:rPr lang="en-US" sz="26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4 </a:t>
            </a:r>
            <a:r>
              <a:rPr lang="en-US" sz="2600">
                <a:solidFill>
                  <a:srgbClr val="FF630E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Team</a:t>
            </a: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{</a:t>
            </a:r>
          </a:p>
          <a:p>
            <a:pPr lvl="0" algn="r">
              <a:lnSpc>
                <a:spcPct val="124499"/>
              </a:lnSpc>
            </a:pP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presenter :  = </a:t>
            </a:r>
            <a:r>
              <a:rPr lang="ko-KR" altLang="en-US" sz="26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이호준</a:t>
            </a: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 ; / </a:t>
            </a:r>
            <a:r>
              <a:rPr lang="ko-KR" altLang="en-US" sz="2600">
                <a:solidFill>
                  <a:srgbClr val="43D0AD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마이</a:t>
            </a:r>
            <a:r>
              <a:rPr lang="ko-KR" sz="2600">
                <a:solidFill>
                  <a:srgbClr val="43D0AD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(</a:t>
            </a:r>
            <a:r>
              <a:rPr lang="en-US" altLang="ko-KR" sz="2600">
                <a:solidFill>
                  <a:srgbClr val="43D0AD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MY</a:t>
            </a:r>
            <a:r>
              <a:rPr lang="ko-KR" sz="2600">
                <a:solidFill>
                  <a:srgbClr val="43D0AD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)</a:t>
            </a:r>
            <a:endParaRPr lang="ko-KR" altLang="en-US" sz="2600" u="none" strike="noStrike">
              <a:solidFill>
                <a:srgbClr val="43D0AD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  <a:p>
            <a:pPr algn="r">
              <a:lnSpc>
                <a:spcPct val="124499"/>
              </a:lnSpc>
            </a:pP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 // </a:t>
            </a:r>
            <a:r>
              <a:rPr lang="ko-KR" alt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팀원</a:t>
            </a:r>
            <a:r>
              <a:rPr lang="ko-KR" altLang="en-US" sz="26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 </a:t>
            </a:r>
            <a:r>
              <a:rPr lang="ko-KR" altLang="en-US" sz="2600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이호준 박윤서 </a:t>
            </a:r>
            <a:r>
              <a:rPr lang="ko-KR" altLang="en-US" sz="2600" err="1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이근</a:t>
            </a:r>
            <a:r>
              <a:rPr lang="ko-KR" altLang="en-US" sz="2600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2600" err="1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정아람</a:t>
            </a:r>
            <a:r>
              <a:rPr lang="ko-KR" altLang="en-US" sz="2600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2600" err="1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정의헌</a:t>
            </a:r>
            <a:r>
              <a:rPr lang="ko-KR" altLang="en-US" sz="2600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sz="26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]</a:t>
            </a:r>
            <a:endParaRPr lang="en-US" sz="26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6975975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u="none" strike="noStrike" spc="-800">
                <a:solidFill>
                  <a:srgbClr val="FF630E">
                    <a:alpha val="20000"/>
                  </a:srgb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9FE6B217-E242-DCA0-8942-3733632A2457}"/>
              </a:ext>
            </a:extLst>
          </p:cNvPr>
          <p:cNvSpPr txBox="1"/>
          <p:nvPr/>
        </p:nvSpPr>
        <p:spPr>
          <a:xfrm>
            <a:off x="1974805" y="4104159"/>
            <a:ext cx="11525295" cy="15055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8800" b="1" spc="-1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인플루언서</a:t>
            </a:r>
            <a:endParaRPr lang="ko-KR" altLang="en-US" sz="8800" b="1" spc="-1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>
              <a:lnSpc>
                <a:spcPct val="124499"/>
              </a:lnSpc>
            </a:pPr>
            <a:r>
              <a:rPr lang="ko-KR" altLang="en-US" sz="8800" b="1" spc="-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성장 전략 컨설팅 서비스</a:t>
            </a:r>
            <a:endParaRPr lang="ko-KR" altLang="en-US" sz="8800" b="1" spc="-1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>
              <a:lnSpc>
                <a:spcPct val="124499"/>
              </a:lnSpc>
            </a:pPr>
            <a:r>
              <a:rPr lang="ko-KR" sz="8800" b="1" spc="-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'</a:t>
            </a:r>
            <a:r>
              <a:rPr lang="ko-KR" sz="8800" b="1" spc="-1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쿠잉</a:t>
            </a:r>
            <a:r>
              <a:rPr lang="ko-KR" altLang="en-US" sz="8800" b="1" spc="-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sz="8800" b="1" spc="-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(COOING)'</a:t>
            </a:r>
            <a:endParaRPr lang="ko-KR" b="1" dirty="0"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900C4E-C90B-A172-5EE6-3DD386E7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3" descr="스크린샷, 직사각형, 일렉트릭 블루, 터쿼이즈색이(가) 표시된 사진&#10;&#10;자동 생성된 설명">
            <a:extLst>
              <a:ext uri="{FF2B5EF4-FFF2-40B4-BE49-F238E27FC236}">
                <a16:creationId xmlns:a16="http://schemas.microsoft.com/office/drawing/2014/main" id="{2673096F-6B72-AF95-87BA-557FA45B5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7F1CFE00-1A4A-2076-8EAB-6E486D25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61" name="Picture 3">
            <a:extLst>
              <a:ext uri="{FF2B5EF4-FFF2-40B4-BE49-F238E27FC236}">
                <a16:creationId xmlns:a16="http://schemas.microsoft.com/office/drawing/2014/main" id="{CE785A76-61F1-0D0D-0CC7-0BB6B332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737C8792-1789-BA80-A373-B4779077B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3" name="Picture 5">
            <a:extLst>
              <a:ext uri="{FF2B5EF4-FFF2-40B4-BE49-F238E27FC236}">
                <a16:creationId xmlns:a16="http://schemas.microsoft.com/office/drawing/2014/main" id="{3A308C64-CD6E-9862-128C-67A910F2F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400D40E2-BBD3-F981-63BA-364EA5ABB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65" name="Picture 7">
            <a:extLst>
              <a:ext uri="{FF2B5EF4-FFF2-40B4-BE49-F238E27FC236}">
                <a16:creationId xmlns:a16="http://schemas.microsoft.com/office/drawing/2014/main" id="{3F7208D7-0D3E-F54A-9FE1-A9866390D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019C37C5-A9A6-F13A-AA5E-37E1E0FFC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67" name="TextBox 24">
            <a:extLst>
              <a:ext uri="{FF2B5EF4-FFF2-40B4-BE49-F238E27FC236}">
                <a16:creationId xmlns:a16="http://schemas.microsoft.com/office/drawing/2014/main" id="{8276841D-9308-F22E-6E3E-1BBE1B2FE724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2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1</a:t>
            </a:r>
          </a:p>
        </p:txBody>
      </p:sp>
      <p:sp>
        <p:nvSpPr>
          <p:cNvPr id="68" name="TextBox 25">
            <a:extLst>
              <a:ext uri="{FF2B5EF4-FFF2-40B4-BE49-F238E27FC236}">
                <a16:creationId xmlns:a16="http://schemas.microsoft.com/office/drawing/2014/main" id="{A8F3493A-BAC5-6308-FB30-BC1D12195438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0A8EA832-A1CF-B26B-CE35-BB7769D65830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70" name="TextBox 27">
            <a:extLst>
              <a:ext uri="{FF2B5EF4-FFF2-40B4-BE49-F238E27FC236}">
                <a16:creationId xmlns:a16="http://schemas.microsoft.com/office/drawing/2014/main" id="{173300DA-916A-80C4-A731-EE5B1A526C46}"/>
              </a:ext>
            </a:extLst>
          </p:cNvPr>
          <p:cNvSpPr txBox="1"/>
          <p:nvPr/>
        </p:nvSpPr>
        <p:spPr>
          <a:xfrm>
            <a:off x="4540571" y="1040755"/>
            <a:ext cx="7067659" cy="889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핵심 가치 (</a:t>
            </a:r>
            <a:r>
              <a:rPr lang="ko-KR" altLang="en-US" sz="48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차별점</a:t>
            </a:r>
            <a:r>
              <a:rPr lang="ko-KR" altLang="en-US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)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71" name="TextBox 28">
            <a:extLst>
              <a:ext uri="{FF2B5EF4-FFF2-40B4-BE49-F238E27FC236}">
                <a16:creationId xmlns:a16="http://schemas.microsoft.com/office/drawing/2014/main" id="{3B3A640E-169C-57F8-2EA2-D0645C4B7BAD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72" name="TextBox 29">
            <a:extLst>
              <a:ext uri="{FF2B5EF4-FFF2-40B4-BE49-F238E27FC236}">
                <a16:creationId xmlns:a16="http://schemas.microsoft.com/office/drawing/2014/main" id="{0AD61274-60C5-419A-51D9-245BCAB48790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73" name="TextBox 30">
            <a:extLst>
              <a:ext uri="{FF2B5EF4-FFF2-40B4-BE49-F238E27FC236}">
                <a16:creationId xmlns:a16="http://schemas.microsoft.com/office/drawing/2014/main" id="{1EFD9CB5-DCF9-A00B-394F-A4FBBC40A526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74" name="TextBox 31">
            <a:extLst>
              <a:ext uri="{FF2B5EF4-FFF2-40B4-BE49-F238E27FC236}">
                <a16:creationId xmlns:a16="http://schemas.microsoft.com/office/drawing/2014/main" id="{65BA4F85-E125-9500-DD99-E4CC5F7F957E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75" name="TextBox 32">
            <a:extLst>
              <a:ext uri="{FF2B5EF4-FFF2-40B4-BE49-F238E27FC236}">
                <a16:creationId xmlns:a16="http://schemas.microsoft.com/office/drawing/2014/main" id="{32882A09-D567-117C-8C4D-B3E5D5A71517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85D3E4F8-3E41-E95B-C9F8-8C26E86CB350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F7110-69BB-A2E1-E404-8D03E4F75B3E}"/>
              </a:ext>
            </a:extLst>
          </p:cNvPr>
          <p:cNvSpPr txBox="1"/>
          <p:nvPr/>
        </p:nvSpPr>
        <p:spPr>
          <a:xfrm>
            <a:off x="2189889" y="7296884"/>
            <a:ext cx="695325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단순한 채널 분석에 머무르지 않고,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분석 결과를 바탕으로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    </a:t>
            </a:r>
            <a:r>
              <a:rPr 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실행 가능한 맞춤형 전략을 제시하는 것이 가장 큰  </a:t>
            </a:r>
            <a:r>
              <a:rPr lang="ko-KR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차별점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사용자에게 "언제 어떤 컨텐츠를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어떻게</a:t>
            </a:r>
            <a:r>
              <a:rPr 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해야 한다”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    라</a:t>
            </a:r>
            <a:r>
              <a:rPr 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는 방향성을 제시하여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성공 확률을 높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D43C77-89ED-7308-9998-7218D3D4D331}"/>
              </a:ext>
            </a:extLst>
          </p:cNvPr>
          <p:cNvSpPr txBox="1"/>
          <p:nvPr/>
        </p:nvSpPr>
        <p:spPr>
          <a:xfrm>
            <a:off x="10326069" y="7296884"/>
            <a:ext cx="79629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ko-KR" altLang="ko-Kore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성공적인 </a:t>
            </a:r>
            <a:r>
              <a:rPr lang="ko-KR" altLang="ko-Kore-KR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인플루언서들이</a:t>
            </a:r>
            <a:r>
              <a:rPr lang="ko-KR" altLang="ko-Kore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어떤 전략을 통해 성장해왔는지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    </a:t>
            </a:r>
            <a:r>
              <a:rPr lang="ko-KR" altLang="ko-Kore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데이터를 바탕으로 분석하여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altLang="ko-Kore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사용자에게 직접적인 인사이트를 제공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ko-KR" altLang="ko-Kore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이는 단순히 사용자의 데이터를 분석하는 것과는 달리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    </a:t>
            </a:r>
            <a:r>
              <a:rPr lang="ko-KR" altLang="ko-Kore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실제 성공 사례를 벤치마킹할 수 있는 기회를 제공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D95FA0-3C38-F01D-CCEB-F33FDB70005B}"/>
              </a:ext>
            </a:extLst>
          </p:cNvPr>
          <p:cNvSpPr/>
          <p:nvPr/>
        </p:nvSpPr>
        <p:spPr>
          <a:xfrm>
            <a:off x="3289300" y="3108692"/>
            <a:ext cx="3581399" cy="3581399"/>
          </a:xfrm>
          <a:prstGeom prst="ellipse">
            <a:avLst/>
          </a:prstGeom>
          <a:solidFill>
            <a:srgbClr val="FFFFFF">
              <a:alpha val="29804"/>
            </a:srgbClr>
          </a:solidFill>
          <a:ln w="57150"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4BDC7E-673F-54D8-CAD0-6315F320603E}"/>
              </a:ext>
            </a:extLst>
          </p:cNvPr>
          <p:cNvSpPr txBox="1"/>
          <p:nvPr/>
        </p:nvSpPr>
        <p:spPr>
          <a:xfrm>
            <a:off x="3759199" y="4483893"/>
            <a:ext cx="264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ore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데이터에서</a:t>
            </a:r>
            <a:endParaRPr lang="en-US" altLang="ko-KR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pPr algn="ctr"/>
            <a:r>
              <a:rPr lang="ko-KR" altLang="ko-Kore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전략으로의 전환</a:t>
            </a:r>
            <a:endParaRPr lang="ko-KR" altLang="en-US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FB6CD3-9761-242F-1B7D-2AB99C406B68}"/>
              </a:ext>
            </a:extLst>
          </p:cNvPr>
          <p:cNvSpPr/>
          <p:nvPr/>
        </p:nvSpPr>
        <p:spPr>
          <a:xfrm>
            <a:off x="11417300" y="3108692"/>
            <a:ext cx="3581399" cy="3581399"/>
          </a:xfrm>
          <a:prstGeom prst="ellipse">
            <a:avLst/>
          </a:prstGeom>
          <a:solidFill>
            <a:srgbClr val="FFFFFF">
              <a:alpha val="29804"/>
            </a:srgbClr>
          </a:solidFill>
          <a:ln w="57150"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69451B-D75A-9C16-4A7C-8B3379641410}"/>
              </a:ext>
            </a:extLst>
          </p:cNvPr>
          <p:cNvSpPr txBox="1"/>
          <p:nvPr/>
        </p:nvSpPr>
        <p:spPr>
          <a:xfrm>
            <a:off x="11608230" y="4572000"/>
            <a:ext cx="3106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성공 </a:t>
            </a:r>
            <a:r>
              <a:rPr lang="ko-KR" altLang="en-US" sz="24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인플루언서들의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82775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3" descr="스크린샷, 직사각형, 일렉트릭 블루, 터쿼이즈색이(가) 표시된 사진&#10;&#10;자동 생성된 설명">
            <a:extLst>
              <a:ext uri="{FF2B5EF4-FFF2-40B4-BE49-F238E27FC236}">
                <a16:creationId xmlns:a16="http://schemas.microsoft.com/office/drawing/2014/main" id="{4DE0A763-74FE-FA14-39A9-E424FB99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2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40572" y="1040755"/>
            <a:ext cx="5050295" cy="889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프로젝트 기획 </a:t>
            </a:r>
            <a:r>
              <a:rPr lang="ko-KR" altLang="en-US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의도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974DCB11-94A7-1FEC-32B6-EE4BC0952F2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FDF7756-1270-07B5-77CF-BB9020D14995}"/>
              </a:ext>
            </a:extLst>
          </p:cNvPr>
          <p:cNvGrpSpPr/>
          <p:nvPr/>
        </p:nvGrpSpPr>
        <p:grpSpPr>
          <a:xfrm>
            <a:off x="3013620" y="3373234"/>
            <a:ext cx="5985163" cy="2440883"/>
            <a:chOff x="2391321" y="2578100"/>
            <a:chExt cx="5985163" cy="24408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AE7971-F51F-0572-D5BF-8E5646F890BC}"/>
                </a:ext>
              </a:extLst>
            </p:cNvPr>
            <p:cNvSpPr txBox="1"/>
            <p:nvPr/>
          </p:nvSpPr>
          <p:spPr>
            <a:xfrm>
              <a:off x="2622298" y="3227270"/>
              <a:ext cx="5523208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사용자의 목표와 특성을 분석하여 </a:t>
              </a:r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효과적으로</a:t>
              </a:r>
              <a:r>
                <a:rPr lang="ko-KR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sz="2400" err="1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인플루언서로</a:t>
              </a:r>
              <a:r>
                <a:rPr lang="ko-KR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자리매김할 수 있도록 지원하는 서비스의 필요성</a:t>
              </a:r>
              <a:endParaRPr lang="ko-KR" altLang="en-US" sz="24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DFCE76E-EF5F-FB5B-C470-A1496AF25E35}"/>
                </a:ext>
              </a:extLst>
            </p:cNvPr>
            <p:cNvSpPr/>
            <p:nvPr/>
          </p:nvSpPr>
          <p:spPr>
            <a:xfrm>
              <a:off x="2391321" y="2578100"/>
              <a:ext cx="5985163" cy="2440883"/>
            </a:xfrm>
            <a:prstGeom prst="roundRect">
              <a:avLst/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D0CA7DF-662C-D9F2-A157-F111F47B0DF9}"/>
              </a:ext>
            </a:extLst>
          </p:cNvPr>
          <p:cNvGrpSpPr/>
          <p:nvPr/>
        </p:nvGrpSpPr>
        <p:grpSpPr>
          <a:xfrm>
            <a:off x="9753600" y="3333892"/>
            <a:ext cx="5985163" cy="2440883"/>
            <a:chOff x="9794587" y="2578100"/>
            <a:chExt cx="5985163" cy="24408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F274DA-DB84-0DC6-C202-79856554CE71}"/>
                </a:ext>
              </a:extLst>
            </p:cNvPr>
            <p:cNvSpPr txBox="1"/>
            <p:nvPr/>
          </p:nvSpPr>
          <p:spPr>
            <a:xfrm>
              <a:off x="10025564" y="3227269"/>
              <a:ext cx="5523208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콘텐츠</a:t>
              </a:r>
              <a:r>
                <a:rPr lang="ko-KR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트렌드 </a:t>
              </a:r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및</a:t>
              </a:r>
              <a:endParaRPr lang="en-US" altLang="ko-KR" sz="24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  <a:p>
              <a:pPr algn="ctr"/>
              <a:r>
                <a:rPr lang="ko-KR" sz="2400" err="1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인플루언서</a:t>
              </a:r>
              <a:r>
                <a:rPr lang="ko-KR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데이터 </a:t>
              </a:r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분석</a:t>
              </a:r>
              <a:r>
                <a:rPr lang="ko-KR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기반</a:t>
              </a:r>
              <a:endParaRPr lang="en-US" altLang="ko-KR" sz="24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  <a:p>
              <a:pPr algn="ctr"/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최적의 사용자 맞춤 성장 전략</a:t>
              </a:r>
              <a:r>
                <a:rPr lang="ko-KR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제안</a:t>
              </a:r>
              <a:endParaRPr lang="en-US" altLang="ko-KR" sz="24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</p:txBody>
        </p:sp>
        <p:sp>
          <p:nvSpPr>
            <p:cNvPr id="16" name="사각형: 둥근 모서리 35">
              <a:extLst>
                <a:ext uri="{FF2B5EF4-FFF2-40B4-BE49-F238E27FC236}">
                  <a16:creationId xmlns:a16="http://schemas.microsoft.com/office/drawing/2014/main" id="{FBB59885-09D4-D4E3-3AAE-DD2BA427CB74}"/>
                </a:ext>
              </a:extLst>
            </p:cNvPr>
            <p:cNvSpPr/>
            <p:nvPr/>
          </p:nvSpPr>
          <p:spPr>
            <a:xfrm>
              <a:off x="9794587" y="2578100"/>
              <a:ext cx="5985163" cy="2440883"/>
            </a:xfrm>
            <a:prstGeom prst="roundRect">
              <a:avLst/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1FD4ECC-C85F-63B0-DECE-CE5F53FEC3E6}"/>
              </a:ext>
            </a:extLst>
          </p:cNvPr>
          <p:cNvGrpSpPr/>
          <p:nvPr/>
        </p:nvGrpSpPr>
        <p:grpSpPr>
          <a:xfrm>
            <a:off x="3013619" y="6487217"/>
            <a:ext cx="5985163" cy="2440883"/>
            <a:chOff x="2391321" y="6487217"/>
            <a:chExt cx="5985163" cy="24408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122AB5-ACCE-201B-54BD-8945BC445373}"/>
                </a:ext>
              </a:extLst>
            </p:cNvPr>
            <p:cNvSpPr txBox="1"/>
            <p:nvPr/>
          </p:nvSpPr>
          <p:spPr>
            <a:xfrm>
              <a:off x="2404020" y="6995668"/>
              <a:ext cx="5959763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피드백 설문을 활용하여</a:t>
              </a:r>
              <a:endParaRPr lang="en-US" altLang="ko-KR" sz="24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  <a:p>
              <a:pPr algn="ctr"/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사용자들의 지속적인 피드백 수용 및</a:t>
              </a:r>
              <a:endParaRPr lang="en-US" altLang="ko-KR" sz="240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  <a:p>
              <a:pPr algn="ctr"/>
              <a:r>
                <a:rPr lang="ko-KR" altLang="en-US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애자일</a:t>
              </a:r>
              <a:r>
                <a:rPr lang="ko-KR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프로세스를 적용하여</a:t>
              </a:r>
              <a:endParaRPr lang="en-US" altLang="ko-KR" sz="240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  <a:p>
              <a:pPr algn="ctr"/>
              <a:r>
                <a:rPr lang="ko-KR" sz="24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피드백에 대한 빠른 대응 </a:t>
              </a:r>
              <a:endParaRPr 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8" name="사각형: 둥근 모서리 35">
              <a:extLst>
                <a:ext uri="{FF2B5EF4-FFF2-40B4-BE49-F238E27FC236}">
                  <a16:creationId xmlns:a16="http://schemas.microsoft.com/office/drawing/2014/main" id="{534E20D0-1746-0B96-CEF5-AADF8B392249}"/>
                </a:ext>
              </a:extLst>
            </p:cNvPr>
            <p:cNvSpPr/>
            <p:nvPr/>
          </p:nvSpPr>
          <p:spPr>
            <a:xfrm>
              <a:off x="2391321" y="6487217"/>
              <a:ext cx="5985163" cy="2440883"/>
            </a:xfrm>
            <a:prstGeom prst="roundRect">
              <a:avLst/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19" name="사각형: 둥근 모서리 35">
            <a:extLst>
              <a:ext uri="{FF2B5EF4-FFF2-40B4-BE49-F238E27FC236}">
                <a16:creationId xmlns:a16="http://schemas.microsoft.com/office/drawing/2014/main" id="{42E35663-3661-6C15-4874-003DC669E8B0}"/>
              </a:ext>
            </a:extLst>
          </p:cNvPr>
          <p:cNvSpPr/>
          <p:nvPr/>
        </p:nvSpPr>
        <p:spPr>
          <a:xfrm>
            <a:off x="9743787" y="6487217"/>
            <a:ext cx="5985163" cy="2440883"/>
          </a:xfrm>
          <a:prstGeom prst="roundRect">
            <a:avLst/>
          </a:prstGeom>
          <a:noFill/>
          <a:ln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A9298-652A-60EA-27EE-4A2CBD567A97}"/>
              </a:ext>
            </a:extLst>
          </p:cNvPr>
          <p:cNvSpPr txBox="1"/>
          <p:nvPr/>
        </p:nvSpPr>
        <p:spPr>
          <a:xfrm>
            <a:off x="10274400" y="7182900"/>
            <a:ext cx="4858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Malgun Gothic Semilight"/>
              </a:rPr>
              <a:t>사용자 요청에 따라</a:t>
            </a:r>
            <a:endParaRPr lang="ko-KR" altLang="en-US" sz="24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Malgun Gothic Semilight"/>
            </a:endParaRPr>
          </a:p>
          <a:p>
            <a:pPr algn="ctr"/>
            <a:r>
              <a:rPr 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Malgun Gothic Semilight"/>
              </a:rPr>
              <a:t>유연하게 서비스 변화를 반영하는</a:t>
            </a:r>
            <a:endParaRPr lang="ko-KR" altLang="en-US" sz="24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Malgun Gothic Semilight"/>
            </a:endParaRPr>
          </a:p>
          <a:p>
            <a:pPr algn="ctr"/>
            <a:r>
              <a:rPr 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Malgun Gothic Semilight"/>
              </a:rPr>
              <a:t>도메인 주도 설계</a:t>
            </a:r>
            <a:r>
              <a:rPr lang="en-US" alt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Malgun Gothic Semilight"/>
              </a:rPr>
              <a:t>(DDD)</a:t>
            </a:r>
            <a:r>
              <a:rPr 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Malgun Gothic Semilight"/>
              </a:rPr>
              <a:t> 적용</a:t>
            </a:r>
            <a:endParaRPr lang="ko-KR" altLang="en-US" sz="24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6103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4D414-109D-9BC1-B5DE-32574F8B4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A2DC76-0FF4-0DE9-EAFE-2701ADD64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C28F904-71F8-52B5-E48F-A55F333A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73B6CFD-F061-9DD6-9831-0CABD7AA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EB3369-C081-D6DE-7DB2-14DC2A5F2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BA6FA5-C167-5BBD-3F50-E711A1279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2D00265B-46A8-9AAB-F800-C59E83110D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9DED58F-797C-045D-0F63-25D5059A464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D99AF7F4-139E-388E-5D9A-FFB7E5E25F2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3076A98-3A42-05EC-42CA-43D30A12D13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2244D10-08FC-550B-A91B-7DB69549F9C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19F8AD89-6639-F85A-F2F9-91C67CC7BA0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2AB157C2-42C3-C83E-2162-AF3DF3EA051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79ED7F6C-E67D-1A77-A9BC-1F335D2E58EE}"/>
              </a:ext>
            </a:extLst>
          </p:cNvPr>
          <p:cNvSpPr txBox="1"/>
          <p:nvPr/>
        </p:nvSpPr>
        <p:spPr>
          <a:xfrm>
            <a:off x="5538888" y="4758785"/>
            <a:ext cx="7210224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8800" b="1" spc="-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진행 현황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A3709AE-1942-E5F8-DF94-F41CC04D1EC0}"/>
              </a:ext>
            </a:extLst>
          </p:cNvPr>
          <p:cNvSpPr txBox="1"/>
          <p:nvPr/>
        </p:nvSpPr>
        <p:spPr>
          <a:xfrm>
            <a:off x="3683000" y="1181100"/>
            <a:ext cx="5308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1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대주제명</a:t>
            </a:r>
            <a:r>
              <a:rPr lang="en-US" altLang="ko-KR" sz="21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: LLM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2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활용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2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인플루언서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만들기</a:t>
            </a:r>
            <a:endParaRPr lang="ko-KR" altLang="en-US" sz="21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4BDC38B-B758-9C80-0B61-9CB5427DF1E6}"/>
              </a:ext>
            </a:extLst>
          </p:cNvPr>
          <p:cNvSpPr txBox="1"/>
          <p:nvPr/>
        </p:nvSpPr>
        <p:spPr>
          <a:xfrm>
            <a:off x="13639800" y="1181100"/>
            <a:ext cx="320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A6F9BBFD-0F50-7A7A-06FC-093B8C59F9D0}"/>
              </a:ext>
            </a:extLst>
          </p:cNvPr>
          <p:cNvSpPr txBox="1"/>
          <p:nvPr/>
        </p:nvSpPr>
        <p:spPr>
          <a:xfrm>
            <a:off x="16992600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F4B9217-7552-BB1D-0FDF-EBD7AC19449E}"/>
              </a:ext>
            </a:extLst>
          </p:cNvPr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u="none" strike="noStrike" spc="-800">
                <a:solidFill>
                  <a:srgbClr val="FF630E">
                    <a:alpha val="20000"/>
                  </a:srgb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0791047A-264F-E014-F3DE-CF353C4F346B}"/>
              </a:ext>
            </a:extLst>
          </p:cNvPr>
          <p:cNvSpPr txBox="1"/>
          <p:nvPr/>
        </p:nvSpPr>
        <p:spPr>
          <a:xfrm>
            <a:off x="5473700" y="3695700"/>
            <a:ext cx="7210224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4400" spc="-100">
                <a:solidFill>
                  <a:srgbClr val="00B0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02</a:t>
            </a:r>
          </a:p>
        </p:txBody>
      </p:sp>
    </p:spTree>
    <p:extLst>
      <p:ext uri="{BB962C8B-B14F-4D97-AF65-F5344CB8AC3E}">
        <p14:creationId xmlns:p14="http://schemas.microsoft.com/office/powerpoint/2010/main" val="153177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80723" cy="119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Why Agile?</a:t>
            </a:r>
            <a:endParaRPr lang="en-US" alt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B417AD44-D861-0A7C-4ABE-902D80E043CB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12E50-3218-397B-5FFB-5C157F623757}"/>
              </a:ext>
            </a:extLst>
          </p:cNvPr>
          <p:cNvSpPr txBox="1"/>
          <p:nvPr/>
        </p:nvSpPr>
        <p:spPr>
          <a:xfrm>
            <a:off x="1123950" y="9073288"/>
            <a:ext cx="83058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Agile Process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02372-B8CD-6EF6-02E7-4DCBEEAEB1C6}"/>
              </a:ext>
            </a:extLst>
          </p:cNvPr>
          <p:cNvSpPr txBox="1"/>
          <p:nvPr/>
        </p:nvSpPr>
        <p:spPr>
          <a:xfrm>
            <a:off x="9593695" y="9087216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WBS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51B6D-9052-D41A-9886-85ED1BF98FA3}"/>
              </a:ext>
            </a:extLst>
          </p:cNvPr>
          <p:cNvSpPr txBox="1"/>
          <p:nvPr/>
        </p:nvSpPr>
        <p:spPr>
          <a:xfrm>
            <a:off x="4991100" y="5689317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VS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7A7E21-0C70-5308-1F6F-D868FC133F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7400" y="3059482"/>
            <a:ext cx="7982871" cy="5825145"/>
          </a:xfrm>
          <a:prstGeom prst="roundRect">
            <a:avLst>
              <a:gd name="adj" fmla="val 16667"/>
            </a:avLst>
          </a:prstGeom>
          <a:ln w="28575">
            <a:solidFill>
              <a:srgbClr val="42C5FF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C8C0CF-615C-0EA1-FC11-6BD32900D6B7}"/>
              </a:ext>
            </a:extLst>
          </p:cNvPr>
          <p:cNvGrpSpPr/>
          <p:nvPr/>
        </p:nvGrpSpPr>
        <p:grpSpPr>
          <a:xfrm>
            <a:off x="1909790" y="3017227"/>
            <a:ext cx="6578600" cy="5867400"/>
            <a:chOff x="2423275" y="3187700"/>
            <a:chExt cx="6578600" cy="5867400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82F4AA50-BA45-C207-716D-D2BCEBC878FA}"/>
                </a:ext>
              </a:extLst>
            </p:cNvPr>
            <p:cNvSpPr/>
            <p:nvPr/>
          </p:nvSpPr>
          <p:spPr>
            <a:xfrm>
              <a:off x="2423275" y="3187700"/>
              <a:ext cx="6578600" cy="5867400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28575">
              <a:solidFill>
                <a:srgbClr val="40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pic>
          <p:nvPicPr>
            <p:cNvPr id="14" name="그림 13" descr="텍스트, 원, 로고, 폰트이(가) 표시된 사진&#10;&#10;자동 생성된 설명">
              <a:extLst>
                <a:ext uri="{FF2B5EF4-FFF2-40B4-BE49-F238E27FC236}">
                  <a16:creationId xmlns:a16="http://schemas.microsoft.com/office/drawing/2014/main" id="{827B5CD5-D938-81C3-7D5A-CBA2406B8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2" t="12796" r="15789" b="12821"/>
            <a:stretch/>
          </p:blipFill>
          <p:spPr>
            <a:xfrm>
              <a:off x="3015512" y="3378201"/>
              <a:ext cx="5394127" cy="5385040"/>
            </a:xfrm>
            <a:prstGeom prst="rect">
              <a:avLst/>
            </a:prstGeom>
            <a:ln w="2857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4299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B417AD44-D861-0A7C-4ABE-902D80E043CB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12E50-3218-397B-5FFB-5C157F623757}"/>
              </a:ext>
            </a:extLst>
          </p:cNvPr>
          <p:cNvSpPr txBox="1"/>
          <p:nvPr/>
        </p:nvSpPr>
        <p:spPr>
          <a:xfrm>
            <a:off x="1135630" y="8711065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스크럼 회의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72134-CDA4-4F42-7269-6C6B295F06C1}"/>
              </a:ext>
            </a:extLst>
          </p:cNvPr>
          <p:cNvSpPr txBox="1"/>
          <p:nvPr/>
        </p:nvSpPr>
        <p:spPr>
          <a:xfrm>
            <a:off x="9731580" y="8711065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기획 백로그화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&amp; 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구현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08287C1-64BB-4F99-3EC8-1E5ADE94086E}"/>
              </a:ext>
            </a:extLst>
          </p:cNvPr>
          <p:cNvSpPr/>
          <p:nvPr/>
        </p:nvSpPr>
        <p:spPr>
          <a:xfrm>
            <a:off x="9572941" y="5337830"/>
            <a:ext cx="739930" cy="523220"/>
          </a:xfrm>
          <a:prstGeom prst="rightArrow">
            <a:avLst/>
          </a:prstGeom>
          <a:noFill/>
          <a:ln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F644E64-3DBA-6A17-36A9-E1B95DAF324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35407"/>
          <a:stretch/>
        </p:blipFill>
        <p:spPr>
          <a:xfrm>
            <a:off x="2197314" y="3378201"/>
            <a:ext cx="6683152" cy="4300878"/>
          </a:xfrm>
          <a:prstGeom prst="rect">
            <a:avLst/>
          </a:prstGeom>
          <a:ln w="28575">
            <a:solidFill>
              <a:srgbClr val="42C5FF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3EFFA7-596D-B883-5A61-EFA47DE9D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376" y="2607700"/>
            <a:ext cx="2792208" cy="2884512"/>
          </a:xfrm>
          <a:prstGeom prst="rect">
            <a:avLst/>
          </a:prstGeom>
          <a:ln w="28575">
            <a:solidFill>
              <a:srgbClr val="42C5FF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FD7E8E-A07F-5840-70AE-645612F7A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25"/>
          <a:stretch/>
        </p:blipFill>
        <p:spPr bwMode="auto">
          <a:xfrm>
            <a:off x="11122874" y="5890112"/>
            <a:ext cx="5523212" cy="2515295"/>
          </a:xfrm>
          <a:prstGeom prst="rect">
            <a:avLst/>
          </a:prstGeom>
          <a:ln w="28575">
            <a:solidFill>
              <a:srgbClr val="42C5FF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id="{96ACBC17-50A2-3BB1-A0E6-8A5108C11781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Agile Process</a:t>
            </a:r>
          </a:p>
        </p:txBody>
      </p:sp>
    </p:spTree>
    <p:extLst>
      <p:ext uri="{BB962C8B-B14F-4D97-AF65-F5344CB8AC3E}">
        <p14:creationId xmlns:p14="http://schemas.microsoft.com/office/powerpoint/2010/main" val="708194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B417AD44-D861-0A7C-4ABE-902D80E043CB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12E50-3218-397B-5FFB-5C157F623757}"/>
              </a:ext>
            </a:extLst>
          </p:cNvPr>
          <p:cNvSpPr txBox="1"/>
          <p:nvPr/>
        </p:nvSpPr>
        <p:spPr>
          <a:xfrm>
            <a:off x="1917700" y="2639367"/>
            <a:ext cx="260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보드 예시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1206DA9-65F1-DDFA-CE31-A34926ED88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6490" y="3259387"/>
            <a:ext cx="3086100" cy="393700"/>
          </a:xfrm>
          <a:prstGeom prst="rect">
            <a:avLst/>
          </a:prstGeom>
          <a:ln w="28575">
            <a:solidFill>
              <a:srgbClr val="42C5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A6713CB-38B1-596E-5F66-395A249D63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6490" y="3608637"/>
            <a:ext cx="15020710" cy="5961343"/>
          </a:xfrm>
          <a:prstGeom prst="rect">
            <a:avLst/>
          </a:prstGeom>
          <a:ln w="28575">
            <a:solidFill>
              <a:srgbClr val="42C5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471E554D-696F-D913-C6DB-0353B68CBCE0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Agile Process</a:t>
            </a:r>
          </a:p>
        </p:txBody>
      </p:sp>
    </p:spTree>
    <p:extLst>
      <p:ext uri="{BB962C8B-B14F-4D97-AF65-F5344CB8AC3E}">
        <p14:creationId xmlns:p14="http://schemas.microsoft.com/office/powerpoint/2010/main" val="394892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B417AD44-D861-0A7C-4ABE-902D80E043CB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12E50-3218-397B-5FFB-5C157F623757}"/>
              </a:ext>
            </a:extLst>
          </p:cNvPr>
          <p:cNvSpPr txBox="1"/>
          <p:nvPr/>
        </p:nvSpPr>
        <p:spPr>
          <a:xfrm>
            <a:off x="4025196" y="9249188"/>
            <a:ext cx="1073802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다양한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협업툴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(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Notion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Slack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Gmail)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을 연동하여 빠른 이슈 대응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38FF3D-482C-E2DD-143D-051AD6E041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0855" y="6120307"/>
            <a:ext cx="12919167" cy="2839720"/>
          </a:xfrm>
          <a:prstGeom prst="roundRect">
            <a:avLst>
              <a:gd name="adj" fmla="val 16667"/>
            </a:avLst>
          </a:prstGeom>
          <a:ln w="28575">
            <a:solidFill>
              <a:srgbClr val="42C5FF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F63F6D3-863B-2068-0FA6-1FBD15D50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3331" y="2513402"/>
            <a:ext cx="4767753" cy="3245700"/>
          </a:xfrm>
          <a:prstGeom prst="roundRect">
            <a:avLst>
              <a:gd name="adj" fmla="val 16667"/>
            </a:avLst>
          </a:prstGeom>
          <a:ln w="28575">
            <a:solidFill>
              <a:srgbClr val="42C5FF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9A6D303-1DE6-EC74-0699-1E571F536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6050" y="2513400"/>
            <a:ext cx="5935104" cy="3247092"/>
          </a:xfrm>
          <a:prstGeom prst="roundRect">
            <a:avLst>
              <a:gd name="adj" fmla="val 16667"/>
            </a:avLst>
          </a:prstGeom>
          <a:ln w="28575">
            <a:solidFill>
              <a:srgbClr val="42C5FF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5A0318A3-4001-502F-47EB-ECF27A1E45ED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Agile Process</a:t>
            </a:r>
          </a:p>
        </p:txBody>
      </p:sp>
    </p:spTree>
    <p:extLst>
      <p:ext uri="{BB962C8B-B14F-4D97-AF65-F5344CB8AC3E}">
        <p14:creationId xmlns:p14="http://schemas.microsoft.com/office/powerpoint/2010/main" val="192394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21200" y="1079500"/>
            <a:ext cx="669726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Domain Driven Design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B417AD44-D861-0A7C-4ABE-902D80E043CB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12E50-3218-397B-5FFB-5C157F623757}"/>
              </a:ext>
            </a:extLst>
          </p:cNvPr>
          <p:cNvSpPr txBox="1"/>
          <p:nvPr/>
        </p:nvSpPr>
        <p:spPr>
          <a:xfrm>
            <a:off x="1332813" y="8667975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Backend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B75778-0396-14E7-8A49-D04077B5A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577" y="3200918"/>
            <a:ext cx="6874272" cy="5105787"/>
          </a:xfrm>
          <a:prstGeom prst="roundRect">
            <a:avLst>
              <a:gd name="adj" fmla="val 16667"/>
            </a:avLst>
          </a:prstGeom>
          <a:ln w="28575">
            <a:solidFill>
              <a:srgbClr val="42C5FF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FCB199-F684-D44B-D861-A3194D11EFF1}"/>
              </a:ext>
            </a:extLst>
          </p:cNvPr>
          <p:cNvSpPr txBox="1"/>
          <p:nvPr/>
        </p:nvSpPr>
        <p:spPr>
          <a:xfrm>
            <a:off x="9378950" y="8684280"/>
            <a:ext cx="830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Frontend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F4356DC-DFD0-8FED-F0CA-FE999062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929" y="3200917"/>
            <a:ext cx="7291843" cy="5105787"/>
          </a:xfrm>
          <a:prstGeom prst="roundRect">
            <a:avLst>
              <a:gd name="adj" fmla="val 16667"/>
            </a:avLst>
          </a:prstGeom>
          <a:ln w="28575">
            <a:solidFill>
              <a:srgbClr val="42C5FF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19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3E8704EA-AEDE-5C74-8B38-66DBA06CCC8B}"/>
              </a:ext>
            </a:extLst>
          </p:cNvPr>
          <p:cNvSpPr txBox="1"/>
          <p:nvPr/>
        </p:nvSpPr>
        <p:spPr>
          <a:xfrm>
            <a:off x="9230591" y="3951575"/>
            <a:ext cx="83058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 별 변경 된 코드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+1245, -122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+0, -0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+1681, -325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+734, -235</a:t>
            </a: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백엔드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B417AD44-D861-0A7C-4ABE-902D80E043CB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C12E50-3218-397B-5FFB-5C157F623757}"/>
              </a:ext>
            </a:extLst>
          </p:cNvPr>
          <p:cNvSpPr txBox="1"/>
          <p:nvPr/>
        </p:nvSpPr>
        <p:spPr>
          <a:xfrm>
            <a:off x="1559675" y="3951575"/>
            <a:ext cx="83058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총 생성한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 38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25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25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82F4AA50-BA45-C207-716D-D2BCEBC878FA}"/>
              </a:ext>
            </a:extLst>
          </p:cNvPr>
          <p:cNvSpPr/>
          <p:nvPr/>
        </p:nvSpPr>
        <p:spPr>
          <a:xfrm>
            <a:off x="2423275" y="3187700"/>
            <a:ext cx="6578600" cy="5867400"/>
          </a:xfrm>
          <a:prstGeom prst="roundRect">
            <a:avLst/>
          </a:prstGeom>
          <a:noFill/>
          <a:ln w="38100"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756E26DD-30E4-4A35-B278-86FC066F8329}"/>
              </a:ext>
            </a:extLst>
          </p:cNvPr>
          <p:cNvSpPr/>
          <p:nvPr/>
        </p:nvSpPr>
        <p:spPr>
          <a:xfrm>
            <a:off x="10094191" y="3187700"/>
            <a:ext cx="6578600" cy="5867400"/>
          </a:xfrm>
          <a:prstGeom prst="roundRect">
            <a:avLst/>
          </a:prstGeom>
          <a:noFill/>
          <a:ln w="38100"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2858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B9BFC-1077-4620-1321-EA51FD62B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5AEC99-A5BC-7A6A-B3A9-03C2F6BB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02EB33-8AFF-9011-BA9E-687DAE81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27278D-2839-0733-335E-37EB73F6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34E83D-11B9-D9E3-0E31-773F853CC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4F7215-8912-B3C7-51A9-106BE79D2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C2ABD0-A5EC-6A08-214B-D97B2A4B0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15828F-DAAE-6828-F4F6-C1BB26AF2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15CFFB-C549-C2F6-A4CE-45878E360E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4F82B6AB-6FBC-6A27-3457-7E02AFD1E915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9D7CCAF-3B9C-D5A6-A42C-7CC0A92A9887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FF8B149-5B41-71C4-BD3C-245CF89CEC27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46F6F7-7A9E-B3D7-16FB-D7A78034717B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백엔드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6BFBA7A-3CA1-31B1-ED87-E3AA46C080C0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F6CA3A4-9881-DFBD-911E-C01214DAC7DE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F8A2EE6-9516-BFE8-C870-FDBDA13F12C2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3D36EFB-B4D8-AB40-25EC-50CE73971B89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D29317C-149F-C203-4507-1E0C184A935B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68337416-E0F7-419F-E75C-FFFF7988EE6C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BD81F3-FF75-7B71-3032-52D0B2D92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000" y="3563877"/>
            <a:ext cx="6435476" cy="4527613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41052F6-965C-E8FC-DF02-F2484F55DC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9276" y="4082082"/>
            <a:ext cx="8846127" cy="3491201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98CEDD-3BDA-30CE-1E0F-38AED4DC592E}"/>
              </a:ext>
            </a:extLst>
          </p:cNvPr>
          <p:cNvSpPr txBox="1"/>
          <p:nvPr/>
        </p:nvSpPr>
        <p:spPr>
          <a:xfrm>
            <a:off x="1887071" y="2771278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변경된 코드 수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928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47800" y="1079500"/>
            <a:ext cx="3543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603500"/>
            <a:ext cx="61087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2603500"/>
            <a:ext cx="8534400" cy="187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7531100"/>
            <a:ext cx="85344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0" y="5067300"/>
            <a:ext cx="8534400" cy="187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400" y="3530600"/>
            <a:ext cx="1041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400" y="5994400"/>
            <a:ext cx="1041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400" y="8445500"/>
            <a:ext cx="1041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1800" y="3530600"/>
            <a:ext cx="13462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75100" y="2844800"/>
            <a:ext cx="34671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4000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프로젝트 개요</a:t>
            </a:r>
            <a:endParaRPr lang="ko-KR" sz="4000" u="none" strike="noStrike" spc="-1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08200" y="29337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01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0700" y="5067300"/>
            <a:ext cx="6108700" cy="187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971800" y="5994400"/>
            <a:ext cx="13462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975100" y="5308600"/>
            <a:ext cx="34671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4000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진행</a:t>
            </a:r>
            <a:r>
              <a:rPr lang="ko-KR" altLang="en-US" sz="40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현황</a:t>
            </a:r>
            <a:endParaRPr lang="ko-KR" sz="4000" u="none" strike="noStrike" spc="-1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108200" y="53975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7531100"/>
            <a:ext cx="61087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1800" y="8458200"/>
            <a:ext cx="13462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975101" y="7782086"/>
            <a:ext cx="3922362" cy="14701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4000" spc="-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향후 진행 계획</a:t>
            </a:r>
            <a:endParaRPr lang="ko-KR" altLang="en-US" sz="4000" u="none" strike="noStrike" spc="-1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108200" y="78613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98000" y="2988217"/>
            <a:ext cx="7248686" cy="10861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① </a:t>
            </a:r>
            <a:r>
              <a:rPr lang="ko-KR" altLang="en-US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프로젝트 주제 </a:t>
            </a:r>
            <a:r>
              <a:rPr lang="ko-KR" altLang="en-US" sz="29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및 주요 기능 소개</a:t>
            </a:r>
            <a:endParaRPr lang="en-US" sz="29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  <a:p>
            <a:pPr>
              <a:lnSpc>
                <a:spcPct val="124499"/>
              </a:lnSpc>
            </a:pPr>
            <a:r>
              <a:rPr lang="en-US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② </a:t>
            </a:r>
            <a:r>
              <a:rPr lang="ko-KR" altLang="en-US" sz="29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프로젝트</a:t>
            </a:r>
            <a:r>
              <a:rPr lang="en-US" altLang="ko-KR" sz="29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29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기획</a:t>
            </a:r>
            <a:r>
              <a:rPr lang="ko-KR" altLang="en-US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29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의도 소개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98000" y="5499100"/>
            <a:ext cx="552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③ </a:t>
            </a:r>
            <a:r>
              <a:rPr lang="ko-KR" altLang="en-US" sz="29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백로그</a:t>
            </a:r>
            <a:r>
              <a:rPr lang="en-US" altLang="ko-KR" sz="29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기반 진행 현황 전반</a:t>
            </a:r>
            <a:endParaRPr lang="en-US" sz="29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398000" y="7962900"/>
            <a:ext cx="5346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ore-KR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④ </a:t>
            </a:r>
            <a:r>
              <a:rPr lang="ko-KR" altLang="en-US" sz="29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진행 계획</a:t>
            </a:r>
            <a:endParaRPr lang="en-US" sz="29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⑤ </a:t>
            </a:r>
            <a:r>
              <a:rPr lang="ko-KR" altLang="en-US" sz="29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기타</a:t>
            </a:r>
            <a:endParaRPr lang="en-US" sz="29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B9BFC-1077-4620-1321-EA51FD62B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5AEC99-A5BC-7A6A-B3A9-03C2F6BB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02EB33-8AFF-9011-BA9E-687DAE81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27278D-2839-0733-335E-37EB73F6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34E83D-11B9-D9E3-0E31-773F853CC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4F7215-8912-B3C7-51A9-106BE79D2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C2ABD0-A5EC-6A08-214B-D97B2A4B0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C15828F-DAAE-6828-F4F6-C1BB26AF2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915CFFB-C549-C2F6-A4CE-45878E360E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4F82B6AB-6FBC-6A27-3457-7E02AFD1E915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9D7CCAF-3B9C-D5A6-A42C-7CC0A92A9887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FF8B149-5B41-71C4-BD3C-245CF89CEC27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46F6F7-7A9E-B3D7-16FB-D7A78034717B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백엔드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6BFBA7A-3CA1-31B1-ED87-E3AA46C080C0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F6CA3A4-9881-DFBD-911E-C01214DAC7DE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F8A2EE6-9516-BFE8-C870-FDBDA13F12C2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3D36EFB-B4D8-AB40-25EC-50CE73971B89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D29317C-149F-C203-4507-1E0C184A935B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68337416-E0F7-419F-E75C-FFFF7988EE6C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8CEDD-3BDA-30CE-1E0F-38AED4DC592E}"/>
              </a:ext>
            </a:extLst>
          </p:cNvPr>
          <p:cNvSpPr txBox="1"/>
          <p:nvPr/>
        </p:nvSpPr>
        <p:spPr>
          <a:xfrm>
            <a:off x="13462000" y="5566074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리스트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2EA952-9909-66FA-895F-AB093B7C98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9031" y="2578100"/>
            <a:ext cx="10604500" cy="7244392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</p:spTree>
    <p:extLst>
      <p:ext uri="{BB962C8B-B14F-4D97-AF65-F5344CB8AC3E}">
        <p14:creationId xmlns:p14="http://schemas.microsoft.com/office/powerpoint/2010/main" val="1865823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9C846-A27D-4858-98CB-8C2F041F0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0163D4-4830-6C02-D854-C261A02F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73EFB22-A433-61D2-4397-905C8286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DFCA28-6577-BF4A-8233-1283488F6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A1144C-52A3-D971-DB2A-B9A9EE0CB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0736F2B-5C8B-86C3-A0B5-86EF872E3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76FC17B-9F13-180F-CBC0-FDF348C5B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F10A95-ACE9-6F62-4FBB-C8C65003F8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06A664B-59BF-7BF7-5EE4-6BE2E0FE2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87E2F677-B1E2-4FC9-9A30-2A297D525AE3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72A2A0E-360A-0EA2-4072-F9941BB021DB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100D91D-B028-8666-1F6F-5313DF19F7B5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2C667BC-7569-08AF-C3DB-368FBC68E946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백엔드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33B2360-9508-0951-FBAD-3A0A0EB83A16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159EDD0-FD4B-649F-DFAB-57CAEAD3945A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2867D5B-7573-636A-C88D-A0B5CDDA4B0A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94FD4DD-9E62-28C3-4FF7-8AE74BCB8CE7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04E620F-553C-CC7F-3023-4EA1EF401B36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69A78500-0C13-58AC-1EEA-95CC7B4540B6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DD5075-7B29-FAA0-009D-B08903813E79}"/>
              </a:ext>
            </a:extLst>
          </p:cNvPr>
          <p:cNvSpPr txBox="1"/>
          <p:nvPr/>
        </p:nvSpPr>
        <p:spPr>
          <a:xfrm>
            <a:off x="6343650" y="3035300"/>
            <a:ext cx="5600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사용자 피드백 설문조사 진행 상황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설문조사 등록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기능 구현 완료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62D59-1289-0799-5A3C-BB2FE62874F6}"/>
              </a:ext>
            </a:extLst>
          </p:cNvPr>
          <p:cNvSpPr txBox="1"/>
          <p:nvPr/>
        </p:nvSpPr>
        <p:spPr>
          <a:xfrm>
            <a:off x="1974506" y="4650740"/>
            <a:ext cx="14478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514350" indent="-514350" algn="ctr">
              <a:buAutoNum type="arabicPeriod"/>
            </a:pP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등록페이지에서 설문 생성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514350" indent="-514350" algn="ctr">
              <a:buAutoNum type="arabicPeriod"/>
            </a:pP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514350" indent="-514350" algn="ctr">
              <a:buAutoNum type="arabicPeriod"/>
            </a:pP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514350" indent="-514350" algn="ctr">
              <a:buAutoNum type="arabicPeriod"/>
            </a:pP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질문 생성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514350" indent="-514350" algn="ctr">
              <a:buAutoNum type="arabicPeriod"/>
            </a:pP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514350" indent="-514350" algn="ctr">
              <a:buAutoNum type="arabicPeriod"/>
            </a:pP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514350" indent="-514350" algn="ctr">
              <a:buAutoNum type="arabicPeriod"/>
            </a:pP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선택형 질문일 경우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해당 질문에 대한 선택지 등록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F9A95CA-654A-8C89-0DD6-03B3D8CF3455}"/>
              </a:ext>
            </a:extLst>
          </p:cNvPr>
          <p:cNvSpPr/>
          <p:nvPr/>
        </p:nvSpPr>
        <p:spPr>
          <a:xfrm>
            <a:off x="6184211" y="4409912"/>
            <a:ext cx="6058589" cy="4882563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17D6DEF-DE9E-66DE-BE86-68F1D8CF8CB7}"/>
              </a:ext>
            </a:extLst>
          </p:cNvPr>
          <p:cNvCxnSpPr/>
          <p:nvPr/>
        </p:nvCxnSpPr>
        <p:spPr>
          <a:xfrm>
            <a:off x="9296400" y="5676900"/>
            <a:ext cx="0" cy="576000"/>
          </a:xfrm>
          <a:prstGeom prst="straightConnector1">
            <a:avLst/>
          </a:prstGeom>
          <a:ln w="28575">
            <a:solidFill>
              <a:srgbClr val="40C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EF9E303-F63F-2A18-4088-22A8DB4441D4}"/>
              </a:ext>
            </a:extLst>
          </p:cNvPr>
          <p:cNvCxnSpPr/>
          <p:nvPr/>
        </p:nvCxnSpPr>
        <p:spPr>
          <a:xfrm>
            <a:off x="9296400" y="6940435"/>
            <a:ext cx="0" cy="576000"/>
          </a:xfrm>
          <a:prstGeom prst="straightConnector1">
            <a:avLst/>
          </a:prstGeom>
          <a:ln w="28575">
            <a:solidFill>
              <a:srgbClr val="40C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1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323BF5-51D4-2B4C-4186-BDEA414D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7ABC652-894F-A7B5-2D44-95EF960E88BE}"/>
              </a:ext>
            </a:extLst>
          </p:cNvPr>
          <p:cNvSpPr txBox="1"/>
          <p:nvPr/>
        </p:nvSpPr>
        <p:spPr>
          <a:xfrm>
            <a:off x="1905000" y="2543386"/>
            <a:ext cx="14478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</a:t>
            </a:r>
            <a:r>
              <a:rPr lang="en" altLang="ko-Kore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ostman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으로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설문조사가 등록된 결과 확인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각각 리스트를 불러와서 확인할 수 있음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07825C0-39DD-5AA0-9B4E-56C375EC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059504-70A8-BF94-A9D2-29A9F606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1EE3AF-5484-4B65-D517-2F985C09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7EF5E6C-A62E-22B2-CF55-D1BAE7B99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3B69DD-CE14-78CD-ECED-4D99B1481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E71A2F-8563-7E61-65CD-CF833B965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9380C00-A351-1038-F2DA-5E99448E7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3D13D0B-84F0-B920-5D5F-32B00EE117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72D39C99-926D-74DE-3BB9-23327292D81B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3997486-2DF4-76FF-E86A-598B30F91DB9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C6B01E3-B799-FC17-78C6-DDBAF88FB09B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06809B3-3EDD-884C-B6F5-827289A47031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백엔드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E099F07-1241-8107-4ADE-032B7658F259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B1F8D95-28D8-BCDD-583D-17EA86AF14AD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A2E2535-F8A9-DF80-A09D-B418AEDA0A19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FE7ED81-D33A-DB48-A381-DFDD6815854B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11D50CE-8DB7-FA70-B243-6BD9530C37B4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CB63E46B-4700-6743-8F7A-4E24EED91126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364466-7C7C-2BC3-1FC6-346A48DD3358}"/>
              </a:ext>
            </a:extLst>
          </p:cNvPr>
          <p:cNvSpPr txBox="1"/>
          <p:nvPr/>
        </p:nvSpPr>
        <p:spPr>
          <a:xfrm>
            <a:off x="3388937" y="9136390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설문 생성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FBC502-F91E-D69D-3FF9-A3EE9C84A8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3220" y="3665025"/>
            <a:ext cx="5277081" cy="5307236"/>
          </a:xfrm>
          <a:prstGeom prst="rect">
            <a:avLst/>
          </a:prstGeom>
          <a:ln w="28575">
            <a:solidFill>
              <a:srgbClr val="42C5FF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34F919-AB0C-1A93-B6B7-3C11C53C58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3758" y="3665024"/>
            <a:ext cx="5991861" cy="5309951"/>
          </a:xfrm>
          <a:prstGeom prst="rect">
            <a:avLst/>
          </a:prstGeom>
          <a:ln w="28575">
            <a:solidFill>
              <a:srgbClr val="42C5FF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7C5584-5F3E-484A-F460-8777C5FC41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1847" y="3663323"/>
            <a:ext cx="4067677" cy="5307236"/>
          </a:xfrm>
          <a:prstGeom prst="rect">
            <a:avLst/>
          </a:prstGeom>
          <a:ln w="28575">
            <a:solidFill>
              <a:srgbClr val="42C5FF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AF55E6-7F44-8F77-7DB8-01DFD7CD393F}"/>
              </a:ext>
            </a:extLst>
          </p:cNvPr>
          <p:cNvSpPr txBox="1"/>
          <p:nvPr/>
        </p:nvSpPr>
        <p:spPr>
          <a:xfrm>
            <a:off x="9253219" y="9136390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질문 생성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CC60F-9429-80F9-978C-D991BEE53DE0}"/>
              </a:ext>
            </a:extLst>
          </p:cNvPr>
          <p:cNvSpPr txBox="1"/>
          <p:nvPr/>
        </p:nvSpPr>
        <p:spPr>
          <a:xfrm>
            <a:off x="14554200" y="9116080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선택지 생성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0178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67FD6-4F1D-C6E9-D8BD-EE15C6E1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B87C6967-BB7A-6898-DE11-A72B0A0597A5}"/>
              </a:ext>
            </a:extLst>
          </p:cNvPr>
          <p:cNvSpPr txBox="1"/>
          <p:nvPr/>
        </p:nvSpPr>
        <p:spPr>
          <a:xfrm>
            <a:off x="9230591" y="3951575"/>
            <a:ext cx="83058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 별 변경 된 코드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+22370, -3926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+0, -0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+685, -181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+3593, -1689</a:t>
            </a: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BBD03F8-FE67-3707-3ABB-314E0DA0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28B474-B9C7-6204-998F-0149E128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A411DE2-8D67-9625-110E-303204FA4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7E3548A-622E-12B8-015F-75BA21D6A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7D858FF-A6BC-ED6D-B6F1-8EC7700A8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BE96553-D6D1-753A-8D05-91419C6DB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799C2D3-8240-488D-16C8-8D0ED3448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909710D-4408-B700-4CE0-362033788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7FF32A56-A7CF-72C6-30DD-B0BD56E6D3B7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D88D24F-E96E-A395-CD5C-5502DA75C5C0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5D4ECC2-FEF9-73FF-19FD-6F4176559188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651A8EA-7110-33CD-3611-6BF0074EEFD4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프론트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E74456C-24B3-3927-0EBB-4814626F4133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B48434F-6038-BC37-86CE-27673FAC4E32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EAF2EC3-9770-6EB5-E707-DC1FC9DD5F92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FC052C9-B2CC-A41B-E6F2-1606DDDA5DEE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E35F43A-BB7D-4DB1-C4AF-672D9AAA86BC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86D58662-2D15-BD6C-C566-0F7BF369654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E1016-F45F-FD9C-D3AC-F414D21014F7}"/>
              </a:ext>
            </a:extLst>
          </p:cNvPr>
          <p:cNvSpPr txBox="1"/>
          <p:nvPr/>
        </p:nvSpPr>
        <p:spPr>
          <a:xfrm>
            <a:off x="1559675" y="3951575"/>
            <a:ext cx="83058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총 생성한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 63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27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1AF6D77-4D41-AC57-A3D8-08AA7C75551B}"/>
              </a:ext>
            </a:extLst>
          </p:cNvPr>
          <p:cNvSpPr/>
          <p:nvPr/>
        </p:nvSpPr>
        <p:spPr>
          <a:xfrm>
            <a:off x="2423275" y="3187700"/>
            <a:ext cx="6578600" cy="58674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49788404-D92F-B43A-59B1-55FEC524DEAA}"/>
              </a:ext>
            </a:extLst>
          </p:cNvPr>
          <p:cNvSpPr/>
          <p:nvPr/>
        </p:nvSpPr>
        <p:spPr>
          <a:xfrm>
            <a:off x="10094191" y="3187700"/>
            <a:ext cx="6578600" cy="58674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784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8503B-90F6-DA19-53FF-C0A13B144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8EE18E-7F41-2247-A03D-B27E6C70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B5937A9-9CA4-63A6-DE0F-88D6C1FC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B0B089B-18CF-D135-52F9-D3747F99B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88FE36-8E79-A150-15DD-A9486D96B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62E5EEC-2418-1E5E-2ADD-6ADE847CB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913EA40-51C9-79B5-D616-565628CE0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90D56A3-9E93-2F86-92AD-6C6A977D0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78F2544-0ACA-7C60-97CB-679854779E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024FE4FE-9620-BD7F-2A65-DB2DDCED4216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F430BCC-96F9-5A88-801D-2CC9E38165B1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9F74A85-8D2F-B9B6-35DB-4461718BC1AB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C1D4850-2D5F-3033-81B9-1CC4B3A9F7DA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프론트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4342DE9-FFB1-D058-4BF1-EC131596F31D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822B8D1-131E-09FF-7FB0-4C3B95036A1B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4BAA03A-0B14-4B19-45CB-5F3B7D96613D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33E83FC-59B0-3657-CA50-98716BD435FB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87007C5-2750-59D5-BF66-71298382C2BF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78FCF326-0AEB-F60A-CA04-DCB9F44079EC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891AB-4458-04A4-B1CE-08984EC3C593}"/>
              </a:ext>
            </a:extLst>
          </p:cNvPr>
          <p:cNvSpPr txBox="1"/>
          <p:nvPr/>
        </p:nvSpPr>
        <p:spPr>
          <a:xfrm>
            <a:off x="1887071" y="2771278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변경된 코드 수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363960-DDC6-C9C8-DD38-01D83ED01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9483" y="3982976"/>
            <a:ext cx="6540500" cy="4660900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919B7C-CB5D-B7EC-8A1E-4A08D6123B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8718" y="4456414"/>
            <a:ext cx="8335682" cy="3337529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</p:spTree>
    <p:extLst>
      <p:ext uri="{BB962C8B-B14F-4D97-AF65-F5344CB8AC3E}">
        <p14:creationId xmlns:p14="http://schemas.microsoft.com/office/powerpoint/2010/main" val="1141180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B8A2C-26A0-91B5-6121-BB869A303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BB4C10-A155-30FB-65E2-03768DEA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8E43BE-0536-BA55-10E1-54031D0AC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86F6ACB-3FA9-B1BC-02D7-7F51CDA5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2078F8-0067-AFD0-3A41-C24D74BE5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682F5C-7A63-EA60-E359-EBA6B37EA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5E5D019-0224-2D6B-B3AA-39A8F893C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8C08EB1-B69D-3BDF-3CAA-BCD58D0A4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FE8653B-5C28-662D-95A2-CA12E0B4C6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8341E88E-4590-252E-66D7-5A6D2C0C7178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FB0A6DA-E9DC-8C85-EB2D-92CA091AE4F2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1CCEA3E-7AEB-999C-3C46-0EE9750D6749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3A37405-D9AB-EC50-1206-A5EF3D7A0AEB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프론트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ECB7C937-DA7B-712B-EC22-14AF5DCCF276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DEB061E-D6FB-D6B8-2AA8-3570C10647F1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FC2445D-2C81-931D-3DC3-62ADCDF29F1A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DC47863F-B199-CB31-B115-8E40B2D1534B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9A765A7-8996-9EDC-BC23-42AEE4724698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0D0680B6-4CD7-896E-30B5-E50E7D17A83C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5011A-3DBC-57C1-149D-0E0648C59A23}"/>
              </a:ext>
            </a:extLst>
          </p:cNvPr>
          <p:cNvSpPr txBox="1"/>
          <p:nvPr/>
        </p:nvSpPr>
        <p:spPr>
          <a:xfrm>
            <a:off x="5889625" y="5321300"/>
            <a:ext cx="13112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>
                <a:latin typeface="Noto Sans KR" panose="020B0200000000000000" pitchFamily="34" charset="-128"/>
                <a:ea typeface="Noto Sans KR" panose="020B0200000000000000" pitchFamily="34" charset="-128"/>
                <a:hlinkClick r:id="rId10"/>
              </a:rPr>
              <a:t>https://www.figma.com/design/ncoMwZPtCfUJ6smpksT6Y0/%EC%BF%A0%EC%9E%89-%ED%94%84%EB%A1%A0%ED%8A%B8%EC%97%94%EB%93%9C-%EB%94%94%EC%9E%90%EC%9D%B8-%EC%84%A4%EA%B3%84%EC%84%9C?node-id=0-1&amp;t=1UtlfCBh3o0LkvZD-1</a:t>
            </a:r>
            <a:endParaRPr lang="en" altLang="ko-Kore-KR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F277B7-03B9-8C70-9F57-CD036CBBE7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2185" y="2558473"/>
            <a:ext cx="3728209" cy="7035800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7BD008-819C-55D5-9B55-9B41BB8C8BC1}"/>
              </a:ext>
            </a:extLst>
          </p:cNvPr>
          <p:cNvSpPr txBox="1"/>
          <p:nvPr/>
        </p:nvSpPr>
        <p:spPr>
          <a:xfrm>
            <a:off x="7874000" y="4322407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프론트엔드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화면 설계서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(FIGMA)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9966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0AE90-B3F3-59B3-0708-83EB3997A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42462D7-DB6C-1330-6591-6AB53F2BDFCB}"/>
              </a:ext>
            </a:extLst>
          </p:cNvPr>
          <p:cNvSpPr txBox="1"/>
          <p:nvPr/>
        </p:nvSpPr>
        <p:spPr>
          <a:xfrm>
            <a:off x="9230591" y="3951575"/>
            <a:ext cx="83058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 별 변경 된 코드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+0, -0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+0, -0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+972, -4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+275, -131</a:t>
            </a: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B39C13-F711-8DBD-8BE0-6E94A551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9286651-4300-5B18-1DBA-C9D40096D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87D5919-E5F4-C105-2DDF-2E4BD6735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1EF253-DBE5-7AA0-5BA0-DB3FC7EB3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010D464-AF52-6E46-06F1-CB25AAF5C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63231A1-2D4E-34EF-B0CD-CF8A4C934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B9A079E-BE78-97F0-7232-C271F770B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68AE651-F194-ED0B-DA46-DFE5F7AA0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C721D772-E3D7-324A-9130-7564D8A03A45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2A9AF25-4A92-997F-FD77-AC82DBF146A9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A17886B-68B4-918B-F8C0-C9256570190F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3AB26B5-4A37-A8D2-5F9C-EB3008033FF0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D33132D-A605-C200-0FB5-BBFCD88D5D7A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328B05A-DF2A-0703-7239-F7FF2A3CF391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9D891DA-B70E-D12A-405A-8981D5527421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1B4708F-8B5C-140A-DCC4-791A86A4929F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0A1ABD5-83C2-5BA5-81DA-5C9DD425C7EC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6AB8C24B-E9D2-775A-8F8E-F132BE97E241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56F700-630A-2649-E441-9A2C9EE4B3E3}"/>
              </a:ext>
            </a:extLst>
          </p:cNvPr>
          <p:cNvSpPr txBox="1"/>
          <p:nvPr/>
        </p:nvSpPr>
        <p:spPr>
          <a:xfrm>
            <a:off x="1559675" y="3951575"/>
            <a:ext cx="83058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총 생성한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 8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C9F08B3-97BB-791B-006E-B8CE381DE700}"/>
              </a:ext>
            </a:extLst>
          </p:cNvPr>
          <p:cNvSpPr/>
          <p:nvPr/>
        </p:nvSpPr>
        <p:spPr>
          <a:xfrm>
            <a:off x="2423275" y="3187700"/>
            <a:ext cx="6578600" cy="58674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075B5408-CC0E-7AAB-880F-906B7541E60A}"/>
              </a:ext>
            </a:extLst>
          </p:cNvPr>
          <p:cNvSpPr/>
          <p:nvPr/>
        </p:nvSpPr>
        <p:spPr>
          <a:xfrm>
            <a:off x="10094191" y="3187700"/>
            <a:ext cx="6578600" cy="58674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930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021992-E937-C6E2-C306-2530A586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4D2EE1-83EA-B8FD-F715-2363471A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2CD661B-385B-76F1-C9B7-6CCE9E36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44ACF30-9819-BEDF-6FEF-3AA35F7F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41CD7F-8022-6357-ECBF-C2CEED348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EDF318-4DB9-7E94-EB39-67C0849EF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8D8376-A473-DBBD-3A75-CDFA3C384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171660-AC16-FE38-0F7B-3E9695A29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534EBE-2117-39C9-64BB-7B172E7FD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18F8EA10-BC1A-22C9-C0A1-0B0C5AC807B1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09F9522-8627-4CCF-4ADA-46A6CFC11C1F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C9187A9-AAFE-F748-CC4A-D2D227D69FCC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7245D23-ED6C-1D88-BCF2-936BD5537CAC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0F7E1D2-3782-B2F6-8CB0-6A708C7DFEEF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1A8E51E-4743-DE0A-A6D5-D58992414EFC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A48C9C7-7EC2-3AAB-3FCE-E444DDF0742E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1EBA96D-5FD9-BE9B-C75D-986B65345E59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3BD84E0-3327-4250-521C-DC6B504C76BD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315B25A-8804-1852-875D-AE68B1A85C80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1800EA-68C5-8D6A-84B3-72D6C70813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3615018"/>
            <a:ext cx="6527800" cy="4635500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144BDD-619A-3605-5AA9-040130262F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4360834"/>
            <a:ext cx="8636572" cy="3424266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87B10-C8DB-0060-256D-2AED6BFEF9CC}"/>
              </a:ext>
            </a:extLst>
          </p:cNvPr>
          <p:cNvSpPr txBox="1"/>
          <p:nvPr/>
        </p:nvSpPr>
        <p:spPr>
          <a:xfrm>
            <a:off x="1887071" y="2771278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변경된 코드 수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2277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021992-E937-C6E2-C306-2530A586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4D2EE1-83EA-B8FD-F715-2363471A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2CD661B-385B-76F1-C9B7-6CCE9E36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44ACF30-9819-BEDF-6FEF-3AA35F7F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41CD7F-8022-6357-ECBF-C2CEED348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9EDF318-4DB9-7E94-EB39-67C0849EF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8D8376-A473-DBBD-3A75-CDFA3C384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171660-AC16-FE38-0F7B-3E9695A29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534EBE-2117-39C9-64BB-7B172E7FD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18F8EA10-BC1A-22C9-C0A1-0B0C5AC807B1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09F9522-8627-4CCF-4ADA-46A6CFC11C1F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C9187A9-AAFE-F748-CC4A-D2D227D69FCC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7245D23-ED6C-1D88-BCF2-936BD5537CAC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0F7E1D2-3782-B2F6-8CB0-6A708C7DFEEF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1A8E51E-4743-DE0A-A6D5-D58992414EFC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A48C9C7-7EC2-3AAB-3FCE-E444DDF0742E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1EBA96D-5FD9-BE9B-C75D-986B65345E59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3BD84E0-3327-4250-521C-DC6B504C76BD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315B25A-8804-1852-875D-AE68B1A85C80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A87B10-C8DB-0060-256D-2AED6BFEF9CC}"/>
              </a:ext>
            </a:extLst>
          </p:cNvPr>
          <p:cNvSpPr txBox="1"/>
          <p:nvPr/>
        </p:nvSpPr>
        <p:spPr>
          <a:xfrm>
            <a:off x="9859819" y="555881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빠른 서비스 테스트를 위한 </a:t>
            </a:r>
            <a:r>
              <a:rPr lang="en" altLang="ko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OpenAPI</a:t>
            </a:r>
            <a:r>
              <a:rPr lang="en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활용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07849B-98C7-DCF4-73F8-2E373939A9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8983" y="2603500"/>
            <a:ext cx="6299200" cy="7061200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</p:spTree>
    <p:extLst>
      <p:ext uri="{BB962C8B-B14F-4D97-AF65-F5344CB8AC3E}">
        <p14:creationId xmlns:p14="http://schemas.microsoft.com/office/powerpoint/2010/main" val="217455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6B613-116D-E8E6-D364-889EAE15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68B986-1E75-CF7A-D6CD-B121F309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DD71E5-16B5-E8E9-00B4-03343608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00670E-7A07-6947-5B47-DD020310A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F9C531-313C-1D1F-5696-E73D3EE57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C9AF9C9-01FC-D8EC-431C-A43280159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4468AC4-FF04-144E-41F6-7A1800F0A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9FD7AA4-284D-0ED3-23CC-A31238734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EA33299-47EE-6E7C-7305-3A5DAB95C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0338892C-F669-F404-AFBC-8E0E64FAA3A4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03CA360-34E0-721C-DD9A-D7345E404A29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ECE3426-855D-36EB-B254-0123C6EFD717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34ABE72-89EE-3E77-71F8-BAABB20E9B00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FF45293-DCBA-1BF3-7835-71DC1E05F814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3B58223-DC59-6423-79F5-3136E591E767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3BCFF7F-E4E9-AE22-B1E6-56E38623D026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AAE1400-CC81-EC0B-EA23-D6869D060E8E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C35CC38B-07AD-0AE0-6118-4ACBE7E14D48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55E5FD5-CC09-AA19-CD8F-E91BED342F81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60A7B-2D54-6CEF-C5B0-BAF9CECAD48D}"/>
              </a:ext>
            </a:extLst>
          </p:cNvPr>
          <p:cNvSpPr txBox="1"/>
          <p:nvPr/>
        </p:nvSpPr>
        <p:spPr>
          <a:xfrm>
            <a:off x="11531600" y="5670923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28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openAI</a:t>
            </a:r>
            <a:r>
              <a:rPr lang="en" altLang="ko-Kore-KR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API</a:t>
            </a:r>
            <a:r>
              <a:rPr lang="ko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생성한 결과</a:t>
            </a:r>
            <a:endParaRPr lang="ko-Kore-KR" altLang="en-US" sz="28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1ED8D4-248F-0472-4E2C-05CA9996B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3371287"/>
            <a:ext cx="8303490" cy="5645713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</p:spTree>
    <p:extLst>
      <p:ext uri="{BB962C8B-B14F-4D97-AF65-F5344CB8AC3E}">
        <p14:creationId xmlns:p14="http://schemas.microsoft.com/office/powerpoint/2010/main" val="61245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8438A5-931E-DEE0-9D78-79A56A84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FF35FC-DC9C-8602-F056-D7D2B394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3BBB41-9922-7115-EFEE-C368A205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495C4A-5A90-A3E5-2137-90690790B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CBA59F3-9B40-5FAB-D5A9-6061F8E76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F7DD925-6693-5FAA-8AD9-D83414E47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7AA6336D-3A22-5E56-C78E-F490AD679F2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92F00B9-D792-A33A-0092-F95ABF7775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FB295D71-A945-61C0-44FD-024B8E1E4A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4CD0B3F-CF97-15D4-3D55-F64825D5035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928C0F7-06C3-A669-2ADD-D3C530B9442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2C07A94-994C-126D-C7B3-1DBA8F43C08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43B80FC6-6D4F-6C77-1F91-9616DD27C1A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65354EAC-65A1-EC57-DF74-25C084B1457B}"/>
              </a:ext>
            </a:extLst>
          </p:cNvPr>
          <p:cNvSpPr txBox="1"/>
          <p:nvPr/>
        </p:nvSpPr>
        <p:spPr>
          <a:xfrm>
            <a:off x="5538888" y="4758785"/>
            <a:ext cx="7210224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8800" b="1" spc="-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프로젝트 개요</a:t>
            </a:r>
            <a:endParaRPr lang="ko-KR" altLang="ko-KR" sz="8800" b="1" u="none" strike="noStrike" spc="-1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7B79AEA-7941-C77D-0477-42FB7194BFD2}"/>
              </a:ext>
            </a:extLst>
          </p:cNvPr>
          <p:cNvSpPr txBox="1"/>
          <p:nvPr/>
        </p:nvSpPr>
        <p:spPr>
          <a:xfrm>
            <a:off x="13639800" y="1181100"/>
            <a:ext cx="320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C615E897-FFF4-7CCA-ECA2-A53FC8F2E4F8}"/>
              </a:ext>
            </a:extLst>
          </p:cNvPr>
          <p:cNvSpPr txBox="1"/>
          <p:nvPr/>
        </p:nvSpPr>
        <p:spPr>
          <a:xfrm>
            <a:off x="16992600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206517B-4059-5A9F-5FFE-F0B4C02DFAE9}"/>
              </a:ext>
            </a:extLst>
          </p:cNvPr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u="none" strike="noStrike" spc="-800">
                <a:solidFill>
                  <a:srgbClr val="FF630E">
                    <a:alpha val="20000"/>
                  </a:srgb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B93F3D76-07D9-F1C8-6221-3F0E5CF95A59}"/>
              </a:ext>
            </a:extLst>
          </p:cNvPr>
          <p:cNvSpPr txBox="1"/>
          <p:nvPr/>
        </p:nvSpPr>
        <p:spPr>
          <a:xfrm>
            <a:off x="5473700" y="3695700"/>
            <a:ext cx="7210224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4400" spc="-100">
                <a:solidFill>
                  <a:srgbClr val="00B0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01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1B2BE611-092E-E02C-6CF8-B99CA8924140}"/>
              </a:ext>
            </a:extLst>
          </p:cNvPr>
          <p:cNvSpPr txBox="1"/>
          <p:nvPr/>
        </p:nvSpPr>
        <p:spPr>
          <a:xfrm>
            <a:off x="3683000" y="1181100"/>
            <a:ext cx="5461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1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대주제명</a:t>
            </a:r>
            <a:r>
              <a:rPr lang="en-US" altLang="ko-KR" sz="21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: LLM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en-US" altLang="ko-KR" sz="2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활용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en-US" altLang="ko-KR" sz="2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인플루언서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en-US" altLang="ko-KR" sz="2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만들기</a:t>
            </a:r>
            <a:endParaRPr lang="en-US" altLang="ko-KR" sz="2100" u="none" strike="noStrike" err="1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465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3BDDB6-230F-987B-86C5-C98CEF1B3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C0FF713-062B-CA51-5378-BF406764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934197B-5631-094B-773D-E946CAA2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6872B5-847D-FD56-1522-87A35CC5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32C924-CBFB-6C70-AD3A-A01667E4E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06153C6-1769-B6F1-7863-44198BD67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A417F3B-A114-298A-5313-6A236A8E5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3D11866-EBA0-D85C-7A4C-9BE6C1EDC7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FDE292C-AEDB-61E6-AEE1-541C7DADB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873F25A-D2B6-B289-FA8F-052060EA994D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36E67B0-D504-543F-65A1-4DFEC30A2BEE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4CA3C50-E118-807A-09F5-5DC983AC5A2E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464A677-2121-5A64-4B62-2FF15EA2D353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107F247-3F4B-BCD5-1D02-BFC3B2594B68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BB6B6A3-6D55-2B08-5819-2E87A57311DA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03F69E1-9615-8468-145F-2CCF6F709724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961F8D7-CAD7-F79D-5CA9-8A46C680A8F0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9CD234A6-2DE6-6A21-C8A1-AE32BD4A3AD0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65115887-88D2-6291-5724-DB786E13EFB1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4C1BAD-0094-B032-E6DC-D797A9ECDFA5}"/>
              </a:ext>
            </a:extLst>
          </p:cNvPr>
          <p:cNvSpPr txBox="1"/>
          <p:nvPr/>
        </p:nvSpPr>
        <p:spPr>
          <a:xfrm>
            <a:off x="8879737" y="5503603"/>
            <a:ext cx="914400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" sz="28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sLLM</a:t>
            </a:r>
            <a:r>
              <a:rPr lang="ko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을 적용하기 위해 </a:t>
            </a:r>
            <a:r>
              <a:rPr lang="ko-KR" altLang="en-US" sz="28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groq</a:t>
            </a:r>
            <a:r>
              <a:rPr lang="ko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서비스로 베이스 모델 모색</a:t>
            </a:r>
            <a:endParaRPr lang="en" altLang="ko-Kore-KR" sz="28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(Standard Prompt</a:t>
            </a:r>
            <a:r>
              <a:rPr lang="ko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비교</a:t>
            </a:r>
            <a:r>
              <a:rPr lang="en-US" altLang="ko-KR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)</a:t>
            </a:r>
            <a:endParaRPr lang="ko-Kore-KR" altLang="en-US" sz="28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A5E893-0EBF-34AC-1CF6-47C33AC7AF8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183" t="347" r="472" b="1942"/>
          <a:stretch/>
        </p:blipFill>
        <p:spPr>
          <a:xfrm>
            <a:off x="2022256" y="2473617"/>
            <a:ext cx="6876205" cy="7321539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</p:spTree>
    <p:extLst>
      <p:ext uri="{BB962C8B-B14F-4D97-AF65-F5344CB8AC3E}">
        <p14:creationId xmlns:p14="http://schemas.microsoft.com/office/powerpoint/2010/main" val="413437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A785A-8746-83A2-BDA0-2A8C04CA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1AB277-A73E-62C3-5143-22642235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4D6EB3-D9FD-F5C7-C388-62A705D3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D3D108-023B-9A8F-463B-35FF0226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C621433-A49F-0AD8-4804-D4E289CB5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A1CE856-20BD-2343-E40E-848260052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12D3854-3272-C146-B354-4E9637590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6BE2DA4-3B3F-1A4A-3E0B-9AC60A663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D25FF54-9013-28C8-6D9B-3B12D42D5A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7B5D9B6D-7D66-6613-41EC-F11498B79729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0774A2F-BF26-21FA-5F9C-DE0B7EFDE911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C9AEADB-F3BE-7940-D85E-A51BA1AABCB0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017D7CC-D690-E9C2-3E3C-23A54D053137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D3F409F-7AFD-580E-E2D5-E4D96708CBC5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A1C202A-5694-448E-866F-6D8835B0E7B8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AF53A4C-4E6B-C3BF-E1A7-0E4717D4F67D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4C5BCD5-E4DC-727A-E4ED-973F44775C4A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E807A11-592A-0DCB-14A2-E6FFB70C1D25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52617ACC-AC22-4D1A-1E70-89B96CD37130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33AE19-CF5C-1050-65CF-CE07B3C2E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2578"/>
          <a:stretch/>
        </p:blipFill>
        <p:spPr>
          <a:xfrm>
            <a:off x="2010410" y="2302978"/>
            <a:ext cx="6896100" cy="7782329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0CE0AE-C682-6146-BA1B-BFFBDBF7FDC4}"/>
              </a:ext>
            </a:extLst>
          </p:cNvPr>
          <p:cNvSpPr txBox="1"/>
          <p:nvPr/>
        </p:nvSpPr>
        <p:spPr>
          <a:xfrm>
            <a:off x="8927292" y="4396947"/>
            <a:ext cx="9144000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sLLM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을 적용하기 위해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groq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서비스로 베이스 모델 모색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(</a:t>
            </a:r>
            <a:r>
              <a:rPr lang="en-US" altLang="ko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Prompt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비교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)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/>
            <a:endParaRPr lang="en-US" altLang="ko-Kore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⇒ inference time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과 생성 </a:t>
            </a:r>
            <a:r>
              <a:rPr 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quality 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모두 비교했을 때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Gemma2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를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base model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하여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파인튜닝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하는 것으로 결정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780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574F8-2FD4-D24A-46EE-F54D47782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9E8091-E723-EB58-F248-FD98CB51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041928-8748-66D1-B777-66686B6E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72641D-E101-5014-0E59-4880B4A4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450936E-E978-F924-1671-1FF0798E5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91CD28-980C-47E7-D03D-C90FEB892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5DDAB15-E4E1-F714-8A5D-91F13C887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15107DE-065A-4E3A-294F-9407D4420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65C9614-C61E-FBA9-142E-5CB37D17DD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8DBD9130-F02E-64D4-F838-825B797678D0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3EE48E3-E575-900C-5DC6-F376CB2306C1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C700DFB-82BD-2689-4BDA-13E8420DE2A7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871453F-F565-8104-3FFC-D02C58B4E79F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A951F47-70BB-5089-594D-D7C41558C26C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6E1938B-5314-7F39-5A6F-1EEFDD210573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BCF43F4-F327-F86A-9D1D-DBB0D38F19CF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7C55942-46D7-3318-8322-96D9C7A4B795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3FE24C4-EFEE-7CE2-3FC6-5DAD594A302F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F37D323D-7491-6C8D-8980-02C5F1570DC5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8DC3C-2555-FE5F-5254-EFC156B04306}"/>
              </a:ext>
            </a:extLst>
          </p:cNvPr>
          <p:cNvSpPr txBox="1"/>
          <p:nvPr/>
        </p:nvSpPr>
        <p:spPr>
          <a:xfrm>
            <a:off x="1905000" y="2692400"/>
            <a:ext cx="9144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변경 전: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Standard Prompt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으로 생성한 결과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4FDBF8-0634-E020-D68D-0D6AAD644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7629" y="3517669"/>
            <a:ext cx="6718300" cy="5854700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359BEB-5243-4399-9AEB-B979300F6D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9606" y="4381500"/>
            <a:ext cx="8353155" cy="3777904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</p:spTree>
    <p:extLst>
      <p:ext uri="{BB962C8B-B14F-4D97-AF65-F5344CB8AC3E}">
        <p14:creationId xmlns:p14="http://schemas.microsoft.com/office/powerpoint/2010/main" val="2332458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1D74C-6425-5324-82C7-93A8EC60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EE14D2-C572-3B0B-BB8D-2777893A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374AFCD-09CC-569C-EC17-4267CA1D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3B72C96-FB67-A0F6-427C-C4EA7B68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122B66-D598-B289-78A8-A16E67309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E227E42-AFCF-226A-696D-F1F0C2A44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773B302-10A7-2118-AB9D-16B40A0AB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C850AD-BAC1-FD25-4D40-A49EC4421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3751C1-1AE7-3F27-07AA-5CD68C756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4991B736-A583-8B4E-4089-620898657521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04839C7-5EA0-B744-9FAF-6D539774CC26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63B4A47-38DD-30C0-F4DF-27A2E1167A2F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1036E82-521F-B894-4289-8352DA08F4A0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F5ADFEA-DC46-C35B-4675-A2E9CD46B0B0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DFDA119-2020-883D-0964-CA6CBA616761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92BFB19-2EAF-3C88-799D-8419E01BBBEB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78E458B-83D3-976E-2FF0-43C182EDB68A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EC53F22-C3B7-BC1C-4543-5A44AFCB84AB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5D201CC3-7FD9-E1DA-C7E0-3BEAC704103D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00440-347A-0C7A-398F-C7C54B06DC83}"/>
              </a:ext>
            </a:extLst>
          </p:cNvPr>
          <p:cNvSpPr txBox="1"/>
          <p:nvPr/>
        </p:nvSpPr>
        <p:spPr>
          <a:xfrm>
            <a:off x="2235430" y="2500163"/>
            <a:ext cx="1103145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변경 후 : </a:t>
            </a:r>
            <a:r>
              <a:rPr 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Chain of Thought (</a:t>
            </a:r>
            <a:r>
              <a:rPr lang="en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) </a:t>
            </a:r>
            <a:r>
              <a:rPr lang="ko-KR" alt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를</a:t>
            </a:r>
            <a:r>
              <a:rPr 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적용하여</a:t>
            </a:r>
            <a:r>
              <a:rPr 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생성한</a:t>
            </a:r>
            <a:r>
              <a:rPr 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결과</a:t>
            </a:r>
            <a:endParaRPr lang="en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DC1D7E-FC5F-FF18-0008-2DC1272C89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37" t="6908" b="9908"/>
          <a:stretch/>
        </p:blipFill>
        <p:spPr>
          <a:xfrm>
            <a:off x="9143672" y="3198774"/>
            <a:ext cx="5690255" cy="6312228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FC28F3-0476-C335-6486-9BAFB4C058DE}"/>
              </a:ext>
            </a:extLst>
          </p:cNvPr>
          <p:cNvSpPr txBox="1"/>
          <p:nvPr/>
        </p:nvSpPr>
        <p:spPr>
          <a:xfrm>
            <a:off x="-994526" y="9617476"/>
            <a:ext cx="11031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Prompt</a:t>
            </a:r>
            <a:endParaRPr lang="ko-Kore-KR" altLang="en-US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BF766B-C14B-DF5B-A539-2D0AFE882450}"/>
              </a:ext>
            </a:extLst>
          </p:cNvPr>
          <p:cNvSpPr txBox="1"/>
          <p:nvPr/>
        </p:nvSpPr>
        <p:spPr>
          <a:xfrm>
            <a:off x="6600074" y="9638577"/>
            <a:ext cx="11031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CoT</a:t>
            </a:r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Prompt 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생성 결과</a:t>
            </a:r>
            <a:endParaRPr lang="ko-Kore-KR" altLang="en-US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화살표: 오른쪽 15">
            <a:extLst>
              <a:ext uri="{FF2B5EF4-FFF2-40B4-BE49-F238E27FC236}">
                <a16:creationId xmlns:a16="http://schemas.microsoft.com/office/drawing/2014/main" id="{A23CE064-12F9-BA21-C6C8-135F4634864A}"/>
              </a:ext>
            </a:extLst>
          </p:cNvPr>
          <p:cNvSpPr/>
          <p:nvPr/>
        </p:nvSpPr>
        <p:spPr>
          <a:xfrm>
            <a:off x="7751521" y="5870976"/>
            <a:ext cx="739930" cy="523220"/>
          </a:xfrm>
          <a:prstGeom prst="rightArrow">
            <a:avLst/>
          </a:prstGeom>
          <a:noFill/>
          <a:ln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EA74B29-DCC6-4795-7568-E05C6E4B46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9693" y="3181921"/>
            <a:ext cx="4804636" cy="6331589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</p:spTree>
    <p:extLst>
      <p:ext uri="{BB962C8B-B14F-4D97-AF65-F5344CB8AC3E}">
        <p14:creationId xmlns:p14="http://schemas.microsoft.com/office/powerpoint/2010/main" val="3935770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3AD457-68A9-6B9F-CF76-584B9F63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0A47E9-5E1C-A531-8CDA-FA483720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D8E4137-04EA-D861-C5EA-BD9AEEFF5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815BF24-94B7-DBBC-6F92-9A67B351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BBE55C-CF88-3FDE-4EE8-75CCBFD5A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0A471A9-2F5F-22D5-D800-809A067BB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9F7102-B879-6C72-F927-455225721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7D94AB4-DCDC-F561-863C-EEBCF1038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5AFD07-7BCB-99BC-3F9D-089499AFCA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4D2CE18C-6B92-8D48-6DC4-FD08C650938B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F0682DC-3E9D-C6BE-6A9F-073E045837C0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2D017B6-AD49-6C91-D99C-3C2D70ABF522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43831AC-1CA2-0097-7719-75710CFA2147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D7AB5C6-3EE7-1A5E-FEA5-E3B9B953DE97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E2F7AD2-3164-9A6B-0E18-94599F78471C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BCD0F74-CE65-81A9-087F-C66E9A3F9C82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37EE528-7280-324B-269B-8F3EBE8BE808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7742DD1-FF87-9CF8-B616-3DF137F2102E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4211899C-A894-DB27-F273-71586AF3FB92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037B2-5419-0117-9EA9-3FF4EF18762F}"/>
              </a:ext>
            </a:extLst>
          </p:cNvPr>
          <p:cNvSpPr txBox="1"/>
          <p:nvPr/>
        </p:nvSpPr>
        <p:spPr>
          <a:xfrm>
            <a:off x="8585200" y="5751304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관련 데이터 예시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077DE5-7717-6D3E-974E-B641B1D28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0776" y="3171625"/>
            <a:ext cx="7191387" cy="6799439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85987-F134-9CB7-0EAC-FEEC132C13B1}"/>
              </a:ext>
            </a:extLst>
          </p:cNvPr>
          <p:cNvSpPr txBox="1"/>
          <p:nvPr/>
        </p:nvSpPr>
        <p:spPr>
          <a:xfrm>
            <a:off x="1192645" y="25019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정보를 활용하여 글을 생성하기 위한 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B91C3525-E0FD-45E7-B905-1FD38EBD2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149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5D630A19-055C-ABB0-2456-56E31C3985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987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F4A33596-4952-4272-1085-8C7024E0D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355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62AA756-2CF9-5E2D-7562-D20A2D8002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6B4CFACF-A0C1-8D8D-DBAE-FC363DFA36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678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455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8FF1B-9BED-92E4-D790-B8E5A3A5B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17E89A-B932-D37B-BA4A-9C17EA70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573572-0BD9-E5DE-7489-00BB0C9F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3C308FA-5E2F-2A9F-BE80-D0AD809E7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46F367B-3A3E-265F-2DC8-0CB4CD646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C9799A-F469-7D5D-EDCD-7B86A6A3F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D8535A-4E11-35CD-0153-84D6AB8B3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47C6717-1667-6437-42B5-2FDE0E227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830ECA9-35B4-D967-57DA-B05AB6C04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A43CC9D3-794C-FE39-63C4-D2E32F044F2F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912D5CA-1994-5736-AFE2-FA6B9FC3E46F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A357E60-9069-8E94-8370-9994EE473273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C83940C-708D-DF9F-27F9-B5C9F99B1809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A6A7FA3-9355-A077-58F7-9F1067564733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021D54D-2AC1-BA89-1480-FD0993A98808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C5962BA-4794-8D2B-6A76-74EB4E433F9A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AEE3100-FC57-B2F6-7DBD-6A709514F3AD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F66F9F7-AA69-E2DA-7E28-8DEE3FFBD815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3C483A59-95FF-FD07-3D9D-6F01C15E96D0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EC1A5-814A-4928-7E4C-9F71CBD2EB8B}"/>
              </a:ext>
            </a:extLst>
          </p:cNvPr>
          <p:cNvSpPr txBox="1"/>
          <p:nvPr/>
        </p:nvSpPr>
        <p:spPr>
          <a:xfrm>
            <a:off x="4223270" y="926339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FAISS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를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통한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DB </a:t>
            </a:r>
            <a:r>
              <a:rPr lang="en" altLang="ko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vectorstore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화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535CEFC0-A5EC-4EDE-A854-337F57F78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149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D949E328-6363-05AB-8D0F-84C22D63E3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987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2A8A9AF3-D9FC-9D3C-FD5C-02BBA2C1B1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355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B5045499-6408-0D7E-1E28-798DA364B3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7898C362-C5F8-9E07-7749-073C8BA69E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678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5E86870-0AAE-6917-4B16-08E92639C2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2428" y="3292475"/>
            <a:ext cx="7444971" cy="5741758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277B345-2F00-1328-FCF3-5254F8C1AE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8625" y="3286651"/>
            <a:ext cx="7042795" cy="5720916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A408F3-E99D-B711-FFBD-B7DCEF4B72A6}"/>
              </a:ext>
            </a:extLst>
          </p:cNvPr>
          <p:cNvSpPr txBox="1"/>
          <p:nvPr/>
        </p:nvSpPr>
        <p:spPr>
          <a:xfrm>
            <a:off x="1192645" y="25019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정보를 활용하여 글을 생성하기 위한 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308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43B64-43CF-995D-484F-0397CD0FA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D9AAAB-7416-5BC9-37EC-9A23834E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97DCFD3-78E9-D882-BDE6-0F6A747A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231EB1-2961-AAF3-89A6-28348B80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50D1B9-DF4A-79A9-6203-9495C0BE3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C52CF25-F8C0-E625-A973-EF88D6789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7956A65-D092-45F0-599B-C7D486291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E3D8DF-3AF3-D6D1-5111-34F17574B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72782E-A41B-3DEE-765F-E71FF470D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4E89B741-457D-E7F4-DFF7-1608E0090167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A4FAB9C-2817-0006-6169-EEDA93B663ED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7CCC5EF-EB95-986A-CA39-54B90D25E373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D957DB4-89A0-4CA4-05E6-955E7410320A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D4164FB-DD36-EB69-B2F4-18E2F8074461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4890499-CB6C-2C35-9827-22D0F7C74EFD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85FB8B2-1297-E26D-8FA7-C603F3E15630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32F94C3-DFBB-EEBC-2D37-7BBE5257B7B3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5F67565-190C-E1C1-1629-FFB90421E09B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D7137087-7545-9F1F-BD61-7646AD07B7B1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3C7CC-B9C2-551F-8A85-94CE92980C82}"/>
              </a:ext>
            </a:extLst>
          </p:cNvPr>
          <p:cNvSpPr txBox="1"/>
          <p:nvPr/>
        </p:nvSpPr>
        <p:spPr>
          <a:xfrm>
            <a:off x="4223270" y="926339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FAISS </a:t>
            </a:r>
            <a:r>
              <a:rPr lang="en" altLang="ko-Kore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vectorstore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참조한 결과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9CFD2538-FA46-586C-7F67-FE34986742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149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BF32F3F3-B3AB-8FDF-7EF9-BA9DE3CE59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987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00C6C5CC-85AA-8CDF-E94B-C42E81B1D3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355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488902BF-135E-56ED-BC9B-07E6C2E608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A6D9D20D-5A5B-96E8-11A6-41CDBA3692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678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7FF04A-025A-4418-80A5-E1F5610ECB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9994" y="3291854"/>
            <a:ext cx="13301287" cy="5823143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5F264A-CBC1-10C9-C097-DC5C214006C3}"/>
              </a:ext>
            </a:extLst>
          </p:cNvPr>
          <p:cNvSpPr txBox="1"/>
          <p:nvPr/>
        </p:nvSpPr>
        <p:spPr>
          <a:xfrm>
            <a:off x="1192645" y="25019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정보를 활용하여 글을 생성하기 위한 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0333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258C3A-EFD8-5F7D-A567-86FE0A5D0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6C8732-20AB-D500-B0A0-B48B8264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F76BD9-0FA2-ED9C-EE6F-7219FD24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0CD0024-A1C8-377F-1EBE-4E12D2A3F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DA8740-D9A0-AF07-EC82-AF4D6B175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11831F8-9857-847E-A830-98655C74E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AEF87D6-3492-297C-75F9-C88EE048D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8E3986-4259-D5C4-DCB2-F407973BB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A4EB968-4F63-CC6F-82F7-7B8E99C6FC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8E96688B-8432-37BB-6732-DDD2CCA23F08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BB66C5D-3D0B-4664-A06A-8C00D87C76E8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C3B9D1B-EB26-B835-6F9A-2D403FFE34E0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DE0ED85-2E8F-9F0D-88C9-FF27C59AC0A4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5BF940C-8950-FE14-762F-786590D218ED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F483A2F-BAEF-93EE-4128-E8ACE598E4FC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78DFE16-77CE-63B6-B6A7-022505210C8F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90514EB-AF51-AB08-A87B-1641031DAB26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7FF1002-0E3E-5451-DD29-450B2EA48A15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1DFD9541-09F7-9C93-9C4D-079AE0D772C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8B089-BEC7-77E3-A79D-24CE52610A66}"/>
              </a:ext>
            </a:extLst>
          </p:cNvPr>
          <p:cNvSpPr txBox="1"/>
          <p:nvPr/>
        </p:nvSpPr>
        <p:spPr>
          <a:xfrm>
            <a:off x="1202979" y="2987675"/>
            <a:ext cx="10915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</a:t>
            </a:r>
            <a:r>
              <a:rPr lang="en" altLang="ko-Kore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vectorstore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에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접근하여 구체적인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답변 생성</a:t>
            </a: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0E79E46D-75E6-AE46-3129-A810B6485F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149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8F3FB4E6-92E2-B0F8-EB08-2FAB58D89B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987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C5BA1FBD-D213-3A02-E7F9-E8BD4A9E34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355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D3C4691-9889-081B-45F9-20C905D286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2663A380-23FD-DD00-F59D-9AD8F0FFC5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678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124B2B-0086-EDD6-3BAA-39C825F3FB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1587" y="4143664"/>
            <a:ext cx="7324811" cy="419100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rgbClr val="42C5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D46BEF-8490-6FD0-FF6B-63E88A6EAD0E}"/>
              </a:ext>
            </a:extLst>
          </p:cNvPr>
          <p:cNvSpPr txBox="1"/>
          <p:nvPr/>
        </p:nvSpPr>
        <p:spPr>
          <a:xfrm>
            <a:off x="286299" y="8716733"/>
            <a:ext cx="10915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사용한 프롬프트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977B5-B9A3-8478-ED30-C38ABA995FF8}"/>
              </a:ext>
            </a:extLst>
          </p:cNvPr>
          <p:cNvSpPr txBox="1"/>
          <p:nvPr/>
        </p:nvSpPr>
        <p:spPr>
          <a:xfrm>
            <a:off x="1192645" y="25019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정보를 활용하여 글을 생성하기 위한 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399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250CAC-435E-0882-4742-90D09FA69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47D3911-C296-F748-165B-9F6D8930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2FD9977-9A65-C224-7C3B-5E7E9070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743143-4A58-E67D-16A6-20B130336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A05EF5A-E34A-D8EA-F354-1E0872820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D8E3DAA-03DE-FDDF-11A5-A92EC694C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2D0AD30-E742-F804-B586-96A65E9E1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0A2A29E-1231-0305-B21C-06334DA30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4A83378-4F98-5DE3-C610-A1BEB38CFF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1E2354A7-D84A-1510-93CE-24C94D9E7E8B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8E8AD7F-0C83-0442-72C4-B7A412DBC7C7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5B261B9-4A85-8813-3B06-6F9E6835D02D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43B9C05-E831-FDFC-9EEE-22E523E1FD99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F93E5C5-A2C8-4F48-E87C-58799C271BDE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533756F-E26A-DA7F-3456-3A14089C8D45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62CDB94-0C79-71A7-9EA2-F13176F849C6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89409EB-A37A-BA9A-AEED-CA2CF2032356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214D548-9DD9-C069-0738-E0B8D47EB7FC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56713F22-4184-08DC-6AD3-AC85CA7BF9A7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856ACF92-5F15-D5C0-4A1A-5FF546C757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149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C701C775-55D9-8D16-0DA2-BF6D8B1F14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987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7955453D-D9AE-69DD-769D-77A464C84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355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7DEFCFA3-D000-A737-8480-971600BF3B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20A48C17-98A9-7215-E7BC-723435EB9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678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B6045B-2BF3-1D83-EB6A-82FAA1B036DB}"/>
              </a:ext>
            </a:extLst>
          </p:cNvPr>
          <p:cNvSpPr txBox="1"/>
          <p:nvPr/>
        </p:nvSpPr>
        <p:spPr>
          <a:xfrm>
            <a:off x="4215217" y="8495569"/>
            <a:ext cx="10915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RAG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적용 전 답변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4C2C4BD-A0E6-5613-EEFB-C210A5697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75" t="3782" r="-62" b="36836"/>
          <a:stretch/>
        </p:blipFill>
        <p:spPr>
          <a:xfrm>
            <a:off x="1780096" y="4261857"/>
            <a:ext cx="15892048" cy="3802169"/>
          </a:xfrm>
          <a:prstGeom prst="roundRect">
            <a:avLst>
              <a:gd name="adj" fmla="val 16667"/>
            </a:avLst>
          </a:prstGeom>
          <a:ln w="28575">
            <a:solidFill>
              <a:srgbClr val="42C5FF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54C53-E8FA-FD8F-9EFD-6CFFF94BFECD}"/>
              </a:ext>
            </a:extLst>
          </p:cNvPr>
          <p:cNvSpPr txBox="1"/>
          <p:nvPr/>
        </p:nvSpPr>
        <p:spPr>
          <a:xfrm>
            <a:off x="1202979" y="2987675"/>
            <a:ext cx="10915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</a:t>
            </a:r>
            <a:r>
              <a:rPr lang="en" altLang="ko-Kore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vectorstore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에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접근하여 구체적인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답변 생성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85761-0EB8-85CF-D79F-69AA93B91A84}"/>
              </a:ext>
            </a:extLst>
          </p:cNvPr>
          <p:cNvSpPr txBox="1"/>
          <p:nvPr/>
        </p:nvSpPr>
        <p:spPr>
          <a:xfrm>
            <a:off x="1192645" y="25019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정보를 활용하여 글을 생성하기 위한 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0456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2929A-32EB-3026-792F-4C06811DA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1AD306-CFDE-6242-2DBF-0DA1CE20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514208-6A62-D598-1374-AB700052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33B6B1F-B215-C589-CAE4-5F379A9EE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5AFD0B-EAE5-83A0-46C6-DD0C85651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0D50E4-BDC7-4CA8-44FB-2BFBEF4DF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EB70CC3-68AF-556B-7CA7-DEB067DB5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A05F94A-B0F0-6FB1-FBEF-53056D00BC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3F2AF0-2CCB-918A-8E4A-92D62CA0AE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06CA2837-9AC2-71AF-9711-5BC790F8DCCC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3E84FA4-A154-2E9A-7F99-D64F3308FD7D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F45CADA-E30B-52BF-3DD0-2EAFBB94300D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1631E73-7B78-A41F-0943-E35D05E4EFBA}"/>
              </a:ext>
            </a:extLst>
          </p:cNvPr>
          <p:cNvSpPr txBox="1"/>
          <p:nvPr/>
        </p:nvSpPr>
        <p:spPr>
          <a:xfrm>
            <a:off x="45212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FastAPI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66013ED-83B7-B52D-37BF-DD99B0B6E281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BAACA75-1C64-801C-39AC-99FB026A5CDE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6327146-5F2C-5DD2-CA6A-1BE5D4F2BC8A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1895BF4-4229-4788-DC7A-220FF5849A6A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CA5166E6-88B7-9454-F895-AE3267C36D66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16522A4C-5108-8AF6-2CEA-21A657A3F5D1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1075066B-6991-A10A-A889-5E9272257D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149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7209FB42-6FF8-D96B-718B-9CDD0848D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2987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2DB16A6D-0CB5-4B6F-D868-13C8B0722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355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24757A4A-F69A-63EC-E35D-5B5555023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AE8C15F7-F7C6-9A33-D9E9-4BC50AF86F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4678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ECC8A8-E898-0628-8E3C-05A6696824EE}"/>
              </a:ext>
            </a:extLst>
          </p:cNvPr>
          <p:cNvSpPr txBox="1"/>
          <p:nvPr/>
        </p:nvSpPr>
        <p:spPr>
          <a:xfrm>
            <a:off x="7875154" y="5829754"/>
            <a:ext cx="1091513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RAG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적용 후 답변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(openAI API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로 요청 시</a:t>
            </a:r>
          </a:p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추론 시간 → 보통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15 ~ 20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초 사이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)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854C01-04FB-C795-2401-4F6AC08A70C2}"/>
              </a:ext>
            </a:extLst>
          </p:cNvPr>
          <p:cNvSpPr txBox="1"/>
          <p:nvPr/>
        </p:nvSpPr>
        <p:spPr>
          <a:xfrm>
            <a:off x="1202979" y="2987675"/>
            <a:ext cx="10915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</a:t>
            </a:r>
            <a:r>
              <a:rPr lang="en" altLang="ko-Kore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vectorstore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에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접근하여 구체적인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답변 생성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DEE45C-AD2C-2EF1-6220-85BE9D7685C8}"/>
              </a:ext>
            </a:extLst>
          </p:cNvPr>
          <p:cNvSpPr txBox="1"/>
          <p:nvPr/>
        </p:nvSpPr>
        <p:spPr>
          <a:xfrm>
            <a:off x="1192645" y="250190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정보를 활용하여 글을 생성하기 위한 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RAG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39" name="그림 3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0CB1CB-65EB-D101-51AB-A353189794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8014" y="3759777"/>
            <a:ext cx="3920837" cy="6123709"/>
          </a:xfrm>
          <a:prstGeom prst="rect">
            <a:avLst/>
          </a:prstGeom>
        </p:spPr>
      </p:pic>
      <p:pic>
        <p:nvPicPr>
          <p:cNvPr id="41" name="그림 4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F6F5BE-0F7C-8C19-ED87-3D430BA1B1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2963" y="3751117"/>
            <a:ext cx="3318420" cy="61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1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806700"/>
            <a:ext cx="5207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603500"/>
            <a:ext cx="5549900" cy="327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2603500"/>
            <a:ext cx="810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4368800"/>
            <a:ext cx="8102600" cy="151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6134100"/>
            <a:ext cx="81026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800" y="7912100"/>
            <a:ext cx="8102600" cy="151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300" y="5600700"/>
            <a:ext cx="6731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6134100"/>
            <a:ext cx="5549900" cy="327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120900" y="3924300"/>
            <a:ext cx="4889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120900" y="7454900"/>
            <a:ext cx="4889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21200" y="1040755"/>
            <a:ext cx="5058689" cy="889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프로젝트</a:t>
            </a:r>
            <a:r>
              <a:rPr 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주제</a:t>
            </a:r>
            <a:r>
              <a:rPr lang="en-US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소개</a:t>
            </a:r>
            <a:endParaRPr lang="en-US" alt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63100" y="3022600"/>
            <a:ext cx="7607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sz="2800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사용자 성향 분석 기반 맞춤형 솔루션 제공</a:t>
            </a:r>
            <a:endParaRPr lang="ko-KR" altLang="en-US" sz="2800" u="none" strike="noStrike" spc="-1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424400" y="4832900"/>
            <a:ext cx="7870400" cy="62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2800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사용자에 적합한 콘텐츠 및 활동 플랫폼 추천</a:t>
            </a:r>
            <a:endParaRPr lang="ko-KR" altLang="en-US" sz="2800" spc="-1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330700" y="6580200"/>
            <a:ext cx="8093800" cy="6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sz="2800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사용자가 벤치마킹할 </a:t>
            </a:r>
            <a:r>
              <a:rPr lang="ko-KR" sz="2800" spc="-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sz="2800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sz="2800" spc="-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롤모델</a:t>
            </a:r>
            <a:r>
              <a:rPr lang="ko-KR" sz="2800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altLang="en-US" sz="2800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추천</a:t>
            </a:r>
            <a:endParaRPr lang="ko-KR" sz="2800" spc="-1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461500" y="8331200"/>
            <a:ext cx="781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ko-KR" sz="2800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최종 성장 전략 로드맵 데이터 제공</a:t>
            </a:r>
            <a:endParaRPr lang="ko-KR" altLang="ko-KR" sz="2800" u="none" strike="noStrike" spc="-1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955800" y="3048000"/>
            <a:ext cx="5143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3400" spc="-2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쿠잉</a:t>
            </a:r>
            <a:r>
              <a:rPr lang="ko-KR" altLang="en-US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(COOING)</a:t>
            </a:r>
            <a:endParaRPr lang="ko-KR" altLang="en-US" sz="3400" u="none" strike="noStrike" spc="-2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03286" y="4237495"/>
            <a:ext cx="3672882" cy="12252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인플루언서 성장 전략 컨설팅 서비스</a:t>
            </a:r>
            <a:endParaRPr lang="ko-KR" altLang="en-US" sz="3400" u="none" strike="noStrike" spc="-2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955800" y="6565900"/>
            <a:ext cx="5118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프로젝트</a:t>
            </a:r>
            <a:r>
              <a:rPr lang="en-US" sz="3400" u="none" strike="noStrike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일정</a:t>
            </a:r>
            <a:endParaRPr lang="ko-KR" altLang="en-US" sz="3400" u="none" strike="noStrike" spc="-2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289300" y="7835900"/>
            <a:ext cx="25527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400" u="none" strike="noStrike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9. </a:t>
            </a:r>
            <a:r>
              <a:rPr lang="en-US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11</a:t>
            </a:r>
            <a:r>
              <a:rPr lang="en-US" sz="3400" u="none" strike="noStrike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. - 11. </a:t>
            </a:r>
            <a:r>
              <a:rPr lang="en-US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11</a:t>
            </a:r>
            <a:r>
              <a:rPr lang="en-US" sz="3400" u="none" strike="noStrike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4586F-6EF0-6597-2C46-0D9C3D90A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DBE112F6-ED72-3A23-DF47-AD913EF9DB4E}"/>
              </a:ext>
            </a:extLst>
          </p:cNvPr>
          <p:cNvSpPr txBox="1"/>
          <p:nvPr/>
        </p:nvSpPr>
        <p:spPr>
          <a:xfrm>
            <a:off x="9230591" y="3951575"/>
            <a:ext cx="83058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 별 변경 된 코드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+0, -0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+0, -0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+789, -0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+0, -0</a:t>
            </a: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970C2C-F459-CE99-6ACF-42DCBFEB6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3A0946-B65E-0DE4-0B52-14115D95F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A75C41-E5C3-A978-DB5E-1C72D7C74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DAA37DC-2196-C7F4-38F0-E6E6CAFCC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1CA6B21-28CE-9F7D-5F16-2F817F7D6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5F29E38-8196-4358-416A-BCA85B76D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9AFE785-9619-0BB7-4F29-12D704CA9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60E45F0-D64C-9CB2-37AE-080D31CC0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2313008F-693A-7150-F9BE-346324554677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4441527-27D8-89B3-A4D5-83A09628F44D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CD69417-51D4-F7CE-0483-6F7FF638B10E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6E23CFB-C493-F844-D3DA-B238AF17D036}"/>
              </a:ext>
            </a:extLst>
          </p:cNvPr>
          <p:cNvSpPr txBox="1"/>
          <p:nvPr/>
        </p:nvSpPr>
        <p:spPr>
          <a:xfrm>
            <a:off x="4521200" y="1079500"/>
            <a:ext cx="6299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AI Client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D210D48-8B52-0D52-A4ED-6465BFDDD67B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E0D21C7-4D3A-DA8F-F982-4CCF636CF08B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505C760-EF4E-13C5-B6A9-D815EBD6E3D8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923C326-BA5C-8943-C771-E6E4482A28ED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0B1F0CA-F219-C3D7-1998-6926A8B0B0C6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A852B587-B614-C86C-B83E-B4E60F29E389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A474A5-2E8D-0652-084F-1C8BEA485910}"/>
              </a:ext>
            </a:extLst>
          </p:cNvPr>
          <p:cNvSpPr txBox="1"/>
          <p:nvPr/>
        </p:nvSpPr>
        <p:spPr>
          <a:xfrm>
            <a:off x="1559675" y="3951575"/>
            <a:ext cx="83058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총 생성한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 23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9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C1545327-9DE5-250F-D298-BDEECB138CFD}"/>
              </a:ext>
            </a:extLst>
          </p:cNvPr>
          <p:cNvSpPr/>
          <p:nvPr/>
        </p:nvSpPr>
        <p:spPr>
          <a:xfrm>
            <a:off x="2423275" y="3187700"/>
            <a:ext cx="6578600" cy="58674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BCBC2BAF-6DDD-601C-7730-2A24630AC418}"/>
              </a:ext>
            </a:extLst>
          </p:cNvPr>
          <p:cNvSpPr/>
          <p:nvPr/>
        </p:nvSpPr>
        <p:spPr>
          <a:xfrm>
            <a:off x="10094191" y="3187700"/>
            <a:ext cx="6578600" cy="58674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472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F1F786-88AC-4003-1723-19E6F8940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2E0675-2F9C-EB76-1677-016ACD2A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C4B365-13DD-113E-A35D-F766E3B69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8940C65-27BA-C562-9013-56660BA0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189684-7C30-CEA0-3F5A-D27ACD944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5F8504F-6360-005A-F048-CC071C6F3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1C45A48-D2CA-D93A-93F4-5FE81A772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7757DF7-576A-ABA9-4142-2A9750900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8FA03EF-38D0-32E6-83E4-A744C7FDBE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61EB2852-1E8D-E7E3-2E57-57F55C571401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B4AABE0-8714-4E9D-2FFE-C7DEC1C18E60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B1C6395-17EA-B9CA-4BAF-464999F66F0A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8D8052B-80BA-5284-686F-D06B44A61DEE}"/>
              </a:ext>
            </a:extLst>
          </p:cNvPr>
          <p:cNvSpPr txBox="1"/>
          <p:nvPr/>
        </p:nvSpPr>
        <p:spPr>
          <a:xfrm>
            <a:off x="4521200" y="1079500"/>
            <a:ext cx="6299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AI Client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9460341-020D-F40D-2A9C-0BDDDB942EAB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A6B0316-B662-1EA4-3E22-83A8CBB6A247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877AADC-E4B3-8CA5-4EBB-60B5E016341C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20076EC-C4BE-1D9E-D3F4-BA4B4D8DB865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32C0838-2C49-69FC-4A21-C1B48D033215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2AF0119F-6149-9E6A-C610-FF62C4A22814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5B94F7-7F77-74B9-C83E-954F9E7BBF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0900" y="3561020"/>
            <a:ext cx="12827000" cy="5120759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AB534-2C61-6E4C-3055-5CC36F131225}"/>
              </a:ext>
            </a:extLst>
          </p:cNvPr>
          <p:cNvSpPr txBox="1"/>
          <p:nvPr/>
        </p:nvSpPr>
        <p:spPr>
          <a:xfrm>
            <a:off x="1887071" y="2771278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Commit 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내역</a:t>
            </a:r>
            <a:endParaRPr lang="ko-Kore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8691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7A68E0-CE0A-07C3-0B62-28EBD721B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1172FC-AD76-A483-EDDB-A2908105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56E37A-0B00-7C37-7369-1D883FA1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5DA60C-DF1E-B5FF-5240-314316D9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63FF4E-125B-2516-9D3C-B6DEEBA87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4D26869-4EE1-ABC9-9AB6-E50D2739B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A38AAB4-A9AE-EF34-0A17-321B0F80F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C1FF0B6-D5F2-B821-78CA-5DC8C70BE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A615154-5AD3-1476-D8D0-972BCA3EC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86D179C6-3412-0DBA-5D1E-52A8D3C7B598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1283AA9-05DB-D444-50F7-79E6AA0E058F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861E2A2-AE3C-9C22-11D8-56E5FBD0B0EA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0497DB8-7233-1DF2-4945-79B5CD3CD1C8}"/>
              </a:ext>
            </a:extLst>
          </p:cNvPr>
          <p:cNvSpPr txBox="1"/>
          <p:nvPr/>
        </p:nvSpPr>
        <p:spPr>
          <a:xfrm>
            <a:off x="4521200" y="1079500"/>
            <a:ext cx="6299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Infra CI/CD 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BA4A892-4A36-5022-B03B-6DAB84DD4FAC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770E16C-9ADD-C35A-3678-5ABCEEAD5C8D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C9E3195-8C77-4033-36BB-90BAA581D918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2844F09-F29E-D8F1-7D8E-ECEC9BC82E21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D3F8991-F2A3-9E5D-F711-BF13E6CCFA19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DA3B5DF3-A37D-6280-C2E7-6A3012CA156B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0EA079-51A6-7587-3F47-FDB56ADC576C}"/>
              </a:ext>
            </a:extLst>
          </p:cNvPr>
          <p:cNvSpPr txBox="1"/>
          <p:nvPr/>
        </p:nvSpPr>
        <p:spPr>
          <a:xfrm>
            <a:off x="861060" y="3951575"/>
            <a:ext cx="83058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총 생성한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 16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[2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8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8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>
              <a:buFont typeface="Arial" panose="020B0604020202020204" pitchFamily="34" charset="0"/>
              <a:buChar char="•"/>
            </a:pP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[4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940810A4-8ACC-489C-DF45-3EE458BDF567}"/>
              </a:ext>
            </a:extLst>
          </p:cNvPr>
          <p:cNvSpPr/>
          <p:nvPr/>
        </p:nvSpPr>
        <p:spPr>
          <a:xfrm>
            <a:off x="1724660" y="3187700"/>
            <a:ext cx="6578600" cy="58674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FBDACF-A6C7-72D9-E29D-5D8B8F70CF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1720" y="4324276"/>
            <a:ext cx="9011920" cy="3594248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</p:spTree>
    <p:extLst>
      <p:ext uri="{BB962C8B-B14F-4D97-AF65-F5344CB8AC3E}">
        <p14:creationId xmlns:p14="http://schemas.microsoft.com/office/powerpoint/2010/main" val="674774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27EA4-C9B3-344F-68D1-F3A833EC6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0C5DC4-D26F-9336-DB6C-C0E912E0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6C4EB7-9E68-05FD-54CF-BCC7C833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84EBABA-2E6C-1B69-0599-D534C0C26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56BE76A-C36C-6827-1B9B-A17063D95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A46457-46A8-71EF-B0B1-00ACF1E0D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DC0823-14C7-BF42-4604-8E2E9D357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E63F27C-A60F-A014-567F-225B30E5D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455E83-B23F-39F4-C9C5-84B5001DF3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5C78B200-11CA-F5B5-4C04-85ACEEEBE95E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3A9B931-187B-EB7D-8E3F-16FDFC793A75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DB35507-1606-D37C-6288-D3905BB4418D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A14C38D-12F9-63CD-AA16-E5D4205E9A84}"/>
              </a:ext>
            </a:extLst>
          </p:cNvPr>
          <p:cNvSpPr txBox="1"/>
          <p:nvPr/>
        </p:nvSpPr>
        <p:spPr>
          <a:xfrm>
            <a:off x="4521200" y="1079500"/>
            <a:ext cx="6299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Infra CI/CD 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3A95AC0-7815-E527-FEAC-A50D4A215AD7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B95B0FB-7E6A-0560-08FB-B45695B9A75D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3088F0B-6A8E-051B-5019-C7A507BE6DC2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8C5CBD9-48FB-E1EB-5C2F-551B8718BC2E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EB69A36-92C8-6F35-90D5-D77472746CA2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8729450A-F0C0-F179-DE7F-989C76EE300F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FED358-5B52-8BA9-407F-6A2342034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1928" y="3119882"/>
            <a:ext cx="7632700" cy="1066800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A53C42-926E-A73A-466A-86AC6895E1C7}"/>
              </a:ext>
            </a:extLst>
          </p:cNvPr>
          <p:cNvSpPr txBox="1"/>
          <p:nvPr/>
        </p:nvSpPr>
        <p:spPr>
          <a:xfrm>
            <a:off x="8153400" y="3369274"/>
            <a:ext cx="10915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aws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상에 등록한 </a:t>
            </a:r>
            <a:r>
              <a:rPr lang="en" altLang="ko-Kore-KR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github</a:t>
            </a:r>
            <a:r>
              <a:rPr lang="en" altLang="ko-Kore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-action-runner</a:t>
            </a:r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BDA660-34F0-6CBC-7536-7241F90D0D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8765" y="4951970"/>
            <a:ext cx="8264114" cy="4218459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79ACE6-ACD5-E993-B0E3-73DB57EE5C74}"/>
              </a:ext>
            </a:extLst>
          </p:cNvPr>
          <p:cNvSpPr txBox="1"/>
          <p:nvPr/>
        </p:nvSpPr>
        <p:spPr>
          <a:xfrm>
            <a:off x="8610600" y="6718299"/>
            <a:ext cx="1091513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http://mycooing.com</a:t>
            </a:r>
            <a:endParaRPr lang="en" sz="28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도메인으로 접속 시 결과 </a:t>
            </a:r>
            <a:endParaRPr lang="ko-KR" altLang="en-US" sz="28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2197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C12AA-4725-E9B3-56F8-29F96688F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49BE45-73E1-CE74-F277-6053E885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48CBEF-B279-496C-90FB-B9D8D127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189612-A3AB-DC53-F1DD-35A055331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C06E64C-213F-09DF-EDDC-D5CA058B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C8E5AFF-E996-283F-ACE3-F4AE1F12F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116AF9-D47A-26A4-973E-79A1E4650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FF9A1AD-ABF4-CB6E-8FE8-BB6EB74821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66E478C-2288-5BAE-A723-40B0375F3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B969901A-25D2-3851-D690-431509709A9B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805047D-54B2-A8B6-557E-0DF8CE7D0284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81EE365-A1C3-37C3-F686-D39574E86BD6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46DB83C-166F-717A-4A7B-5157E4777520}"/>
              </a:ext>
            </a:extLst>
          </p:cNvPr>
          <p:cNvSpPr txBox="1"/>
          <p:nvPr/>
        </p:nvSpPr>
        <p:spPr>
          <a:xfrm>
            <a:off x="4521200" y="1079500"/>
            <a:ext cx="6299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Mentoring </a:t>
            </a: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진행 현황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C481BB3-1704-A7C5-CD83-7BB0E1A0CE16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C263A27-BFDC-EC5B-D821-B08E43629AE7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BC6B854-6A14-E2D6-0B81-5C98F562892E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B93321B-5AF4-7F1E-0AA8-D1AEAC79E4CE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9B9EE4D1-9F33-7864-BA93-BBA2A32C9C53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F579B3E4-9F9D-959F-1BA6-84EA9E0B8E2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822317-759B-FC80-6D42-F81BD43CC5D2}"/>
              </a:ext>
            </a:extLst>
          </p:cNvPr>
          <p:cNvSpPr txBox="1"/>
          <p:nvPr/>
        </p:nvSpPr>
        <p:spPr>
          <a:xfrm>
            <a:off x="4991100" y="5152694"/>
            <a:ext cx="83058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총 생성한 </a:t>
            </a:r>
            <a:r>
              <a:rPr lang="ko-KR" altLang="en-US" sz="28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: 35</a:t>
            </a:r>
            <a:r>
              <a:rPr lang="ko-KR" altLang="en-US" sz="28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ko-KR" altLang="en-US" sz="28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[1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주차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]</a:t>
            </a:r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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sym typeface="Wingdings" pitchFamily="2" charset="2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작성된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35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완성된 </a:t>
            </a:r>
            <a:r>
              <a:rPr lang="ko-KR" altLang="en-US" sz="20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백로그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</a:t>
            </a:r>
            <a:r>
              <a:rPr lang="ko-KR" altLang="en-US" sz="20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개</a:t>
            </a:r>
            <a:endParaRPr lang="en-US" altLang="ko-KR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endParaRPr lang="ko-KR" altLang="en-US" sz="20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A415168B-C341-145B-0C2F-6C4FE2F2DD41}"/>
              </a:ext>
            </a:extLst>
          </p:cNvPr>
          <p:cNvSpPr/>
          <p:nvPr/>
        </p:nvSpPr>
        <p:spPr>
          <a:xfrm>
            <a:off x="5854700" y="4127285"/>
            <a:ext cx="6578600" cy="33655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1504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C12AA-4725-E9B3-56F8-29F96688F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49BE45-73E1-CE74-F277-6053E885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48CBEF-B279-496C-90FB-B9D8D127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189612-A3AB-DC53-F1DD-35A055331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C06E64C-213F-09DF-EDDC-D5CA058B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C8E5AFF-E996-283F-ACE3-F4AE1F12F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9116AF9-D47A-26A4-973E-79A1E4650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FF9A1AD-ABF4-CB6E-8FE8-BB6EB74821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66E478C-2288-5BAE-A723-40B0375F3E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5306984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B969901A-25D2-3851-D690-431509709A9B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805047D-54B2-A8B6-557E-0DF8CE7D0284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81EE365-A1C3-37C3-F686-D39574E86BD6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46DB83C-166F-717A-4A7B-5157E4777520}"/>
              </a:ext>
            </a:extLst>
          </p:cNvPr>
          <p:cNvSpPr txBox="1"/>
          <p:nvPr/>
        </p:nvSpPr>
        <p:spPr>
          <a:xfrm>
            <a:off x="4521200" y="1079500"/>
            <a:ext cx="6299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프로젝트 진행 중 이슈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C481BB3-1704-A7C5-CD83-7BB0E1A0CE16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C263A27-BFDC-EC5B-D821-B08E43629AE7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BC6B854-6A14-E2D6-0B81-5C98F562892E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B93321B-5AF4-7F1E-0AA8-D1AEAC79E4CE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9B9EE4D1-9F33-7864-BA93-BBA2A32C9C53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F579B3E4-9F9D-959F-1BA6-84EA9E0B8E2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5A9AB1-F57A-08F5-4685-AFB4474A6D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8315" y="2748507"/>
            <a:ext cx="8205801" cy="6738084"/>
          </a:xfrm>
          <a:prstGeom prst="rect">
            <a:avLst/>
          </a:prstGeom>
          <a:ln w="28575">
            <a:solidFill>
              <a:srgbClr val="42C5FF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9FC883-ABAD-CE06-5646-E8BD9CE9E7CE}"/>
              </a:ext>
            </a:extLst>
          </p:cNvPr>
          <p:cNvSpPr txBox="1"/>
          <p:nvPr/>
        </p:nvSpPr>
        <p:spPr>
          <a:xfrm>
            <a:off x="9411139" y="2751328"/>
            <a:ext cx="9456928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프로젝트 초기에는 </a:t>
            </a:r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AI </a:t>
            </a:r>
            <a:r>
              <a:rPr lang="ko-KR" altLang="en-US" sz="24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인플루언서를</a:t>
            </a:r>
            <a:endParaRPr lang="en-US" altLang="ko-KR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유튜브</a:t>
            </a:r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인스타그램</a:t>
            </a:r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, X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등의 플랫폼에 생성하여</a:t>
            </a:r>
            <a:endParaRPr lang="en-US" altLang="ko-KR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/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AI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 컨텐츠 생성 기획을 구성</a:t>
            </a:r>
            <a:endParaRPr lang="en-US" altLang="ko-KR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11" name="모서리가 둥근 직사각형 40">
            <a:extLst>
              <a:ext uri="{FF2B5EF4-FFF2-40B4-BE49-F238E27FC236}">
                <a16:creationId xmlns:a16="http://schemas.microsoft.com/office/drawing/2014/main" id="{97F11181-5CB0-ED83-54A3-C4FF151B7F90}"/>
              </a:ext>
            </a:extLst>
          </p:cNvPr>
          <p:cNvSpPr/>
          <p:nvPr/>
        </p:nvSpPr>
        <p:spPr>
          <a:xfrm>
            <a:off x="10837172" y="2591402"/>
            <a:ext cx="6587744" cy="15367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18703-4B58-50BA-866D-794D75CBD42F}"/>
              </a:ext>
            </a:extLst>
          </p:cNvPr>
          <p:cNvSpPr txBox="1"/>
          <p:nvPr/>
        </p:nvSpPr>
        <p:spPr>
          <a:xfrm>
            <a:off x="10607040" y="4668012"/>
            <a:ext cx="703173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소통의 이슈로 기획이 전면 변경되면서</a:t>
            </a:r>
            <a:r>
              <a:rPr lang="en-US" altLang="ko-KR" sz="2400">
                <a:latin typeface="Noto Sans KR" panose="020B0200000000000000" pitchFamily="34" charset="-128"/>
                <a:ea typeface="Noto Sans KR" panose="020B0200000000000000" pitchFamily="34" charset="-128"/>
              </a:rPr>
              <a:t>​</a:t>
            </a:r>
            <a:r>
              <a:rPr lang="ko-KR" sz="2400"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​</a:t>
            </a:r>
            <a:br>
              <a:rPr lang="ko-KR" sz="2400"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</a:br>
            <a:r>
              <a:rPr 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구체적인 기획에 많은 시간 할애 불가</a:t>
            </a:r>
            <a:r>
              <a:rPr lang="en-US" alt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en-US" altLang="ko-KR" sz="2400">
                <a:latin typeface="Noto Sans KR" panose="020B0200000000000000" pitchFamily="34" charset="-128"/>
                <a:ea typeface="Noto Sans KR" panose="020B0200000000000000" pitchFamily="34" charset="-128"/>
              </a:rPr>
              <a:t>​</a:t>
            </a:r>
            <a:endParaRPr lang="ko-KR" altLang="en-US" sz="2400"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DE4546-943B-BA06-C923-752A1DE7BD8E}"/>
              </a:ext>
            </a:extLst>
          </p:cNvPr>
          <p:cNvSpPr txBox="1"/>
          <p:nvPr/>
        </p:nvSpPr>
        <p:spPr>
          <a:xfrm>
            <a:off x="11402568" y="6615684"/>
            <a:ext cx="543153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Arial"/>
              </a:rPr>
              <a:t>빠른 서비스화를 위해</a:t>
            </a:r>
            <a:endParaRPr lang="en-US" altLang="ko-KR" sz="240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Arial"/>
            </a:endParaRPr>
          </a:p>
          <a:p>
            <a:pPr algn="ctr"/>
            <a:r>
              <a:rPr lang="ko-KR" sz="2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Arial"/>
              </a:rPr>
              <a:t>기획보다는 구현에 초점</a:t>
            </a:r>
            <a:endParaRPr lang="en-US" altLang="ko-KR" sz="2400">
              <a:solidFill>
                <a:srgbClr val="000000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E13A7F-97A8-4491-A073-13AECC1B0B39}"/>
              </a:ext>
            </a:extLst>
          </p:cNvPr>
          <p:cNvSpPr txBox="1"/>
          <p:nvPr/>
        </p:nvSpPr>
        <p:spPr>
          <a:xfrm>
            <a:off x="10808208" y="8133588"/>
            <a:ext cx="65928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altLang="ko-KR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Arial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Arial"/>
              </a:rPr>
              <a:t>각 프레임워크별로 백로그를 작성</a:t>
            </a:r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,  </a:t>
            </a:r>
            <a:b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</a:b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스크럼</a:t>
            </a:r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회의</a:t>
            </a:r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Arial"/>
              </a:rPr>
              <a:t>적극 활용하여 빠른</a:t>
            </a:r>
            <a:r>
              <a:rPr 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Arial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Arial"/>
              </a:rPr>
              <a:t>서비스 구현</a:t>
            </a:r>
            <a:endParaRPr lang="en-US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38" name="모서리가 둥근 직사각형 40">
            <a:extLst>
              <a:ext uri="{FF2B5EF4-FFF2-40B4-BE49-F238E27FC236}">
                <a16:creationId xmlns:a16="http://schemas.microsoft.com/office/drawing/2014/main" id="{7A23CC5F-C9AA-AE72-5699-F2CFADBEC33C}"/>
              </a:ext>
            </a:extLst>
          </p:cNvPr>
          <p:cNvSpPr/>
          <p:nvPr/>
        </p:nvSpPr>
        <p:spPr>
          <a:xfrm>
            <a:off x="10809739" y="4365338"/>
            <a:ext cx="6587744" cy="15367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9" name="모서리가 둥근 직사각형 40">
            <a:extLst>
              <a:ext uri="{FF2B5EF4-FFF2-40B4-BE49-F238E27FC236}">
                <a16:creationId xmlns:a16="http://schemas.microsoft.com/office/drawing/2014/main" id="{CDCD23AA-9301-54E8-46BC-92EB035D327F}"/>
              </a:ext>
            </a:extLst>
          </p:cNvPr>
          <p:cNvSpPr/>
          <p:nvPr/>
        </p:nvSpPr>
        <p:spPr>
          <a:xfrm>
            <a:off x="10809738" y="6267290"/>
            <a:ext cx="6587744" cy="15367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0" name="모서리가 둥근 직사각형 40">
            <a:extLst>
              <a:ext uri="{FF2B5EF4-FFF2-40B4-BE49-F238E27FC236}">
                <a16:creationId xmlns:a16="http://schemas.microsoft.com/office/drawing/2014/main" id="{78801F25-6253-4C5D-C987-67D4E6B49503}"/>
              </a:ext>
            </a:extLst>
          </p:cNvPr>
          <p:cNvSpPr/>
          <p:nvPr/>
        </p:nvSpPr>
        <p:spPr>
          <a:xfrm>
            <a:off x="10809737" y="8141810"/>
            <a:ext cx="6587744" cy="1536700"/>
          </a:xfrm>
          <a:prstGeom prst="roundRect">
            <a:avLst/>
          </a:prstGeom>
          <a:noFill/>
          <a:ln w="38100">
            <a:solidFill>
              <a:srgbClr val="40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477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CAC51-1855-D042-64B1-60513D71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56DBDDC-E4B8-0A91-3192-A68166A3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51CD86-330E-13D1-3B34-7E8FDD0C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EABAB8-C70B-3F76-2E40-9A81C87DC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85C5E78-1210-FF6A-46C7-9D9FEE739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A8A3E7-252A-5D40-62BB-6BF075BD6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172967ED-7C66-FCC5-07BC-FCBF14D59EC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857A635-2E27-B3A8-AB7C-85377042FEB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DBAECEE7-944D-FD31-A70B-355DB5C9131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932AEB7-6544-C934-6362-909C29810A6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871259F2-9080-2E3C-5EF2-8CF0ED611A4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5D11254-B1EE-8333-3605-DAD4EFBA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>
            <a:extLst>
              <a:ext uri="{FF2B5EF4-FFF2-40B4-BE49-F238E27FC236}">
                <a16:creationId xmlns:a16="http://schemas.microsoft.com/office/drawing/2014/main" id="{BB7AB602-0A9D-FA2C-C4DA-3B0EBD7F1E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3FA8D8B9-2EB1-A4CA-011A-89D194C372EC}"/>
              </a:ext>
            </a:extLst>
          </p:cNvPr>
          <p:cNvSpPr txBox="1"/>
          <p:nvPr/>
        </p:nvSpPr>
        <p:spPr>
          <a:xfrm>
            <a:off x="3524109" y="4807217"/>
            <a:ext cx="11307588" cy="15754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8800" b="1" spc="-1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향후 진행 계획</a:t>
            </a:r>
            <a:endParaRPr lang="ko-KR" altLang="en-US" sz="8800" b="1" spc="-1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16A6ED2-7A81-06C6-EE27-F1903F6C7667}"/>
              </a:ext>
            </a:extLst>
          </p:cNvPr>
          <p:cNvSpPr txBox="1"/>
          <p:nvPr/>
        </p:nvSpPr>
        <p:spPr>
          <a:xfrm>
            <a:off x="3683000" y="1181100"/>
            <a:ext cx="52324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1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대주제명</a:t>
            </a:r>
            <a:r>
              <a:rPr lang="en-US" altLang="ko-KR" sz="21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: LLM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활용 인플루언서 만들기</a:t>
            </a:r>
            <a:endParaRPr lang="en-US" altLang="ko-KR" sz="21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CF28094-3C74-84AA-47D7-47F8C13A2536}"/>
              </a:ext>
            </a:extLst>
          </p:cNvPr>
          <p:cNvSpPr txBox="1"/>
          <p:nvPr/>
        </p:nvSpPr>
        <p:spPr>
          <a:xfrm>
            <a:off x="13639800" y="1181100"/>
            <a:ext cx="320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9825BBC3-FDAE-7E18-169B-DAD4CCDD9495}"/>
              </a:ext>
            </a:extLst>
          </p:cNvPr>
          <p:cNvSpPr txBox="1"/>
          <p:nvPr/>
        </p:nvSpPr>
        <p:spPr>
          <a:xfrm>
            <a:off x="16992600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4555008-EEDB-C7BF-50F3-BBCDDBBF8AE9}"/>
              </a:ext>
            </a:extLst>
          </p:cNvPr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u="none" strike="noStrike" spc="-800">
                <a:solidFill>
                  <a:srgbClr val="FF630E">
                    <a:alpha val="20000"/>
                  </a:srgb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AE8BB3BF-EB87-14EA-6ED4-8F89DA8ADA8E}"/>
              </a:ext>
            </a:extLst>
          </p:cNvPr>
          <p:cNvSpPr txBox="1"/>
          <p:nvPr/>
        </p:nvSpPr>
        <p:spPr>
          <a:xfrm>
            <a:off x="5473700" y="3695700"/>
            <a:ext cx="7210224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4400" spc="-100">
                <a:solidFill>
                  <a:srgbClr val="00B0F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03</a:t>
            </a:r>
          </a:p>
        </p:txBody>
      </p:sp>
    </p:spTree>
    <p:extLst>
      <p:ext uri="{BB962C8B-B14F-4D97-AF65-F5344CB8AC3E}">
        <p14:creationId xmlns:p14="http://schemas.microsoft.com/office/powerpoint/2010/main" val="2469600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25668-D872-F10B-5669-8F58E7837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82DCA3-42AD-9A6A-0062-83D2800F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750EB2-D715-DF42-26A5-46F009CB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36F88B-92A7-E7F1-E459-DF584A13E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FD09CA-BDBE-3B3E-B63A-76597CF91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239C6B-70B4-547E-0DEC-B872D9C39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742E2CA-A941-2C52-66E7-60508769C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1447BC3-6EDF-849E-8BBC-5BF92FE99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7032697-E53E-50FA-0FDC-F5333CE7BE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50" y="6553200"/>
            <a:ext cx="520700" cy="5207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8B96E2F9-A272-1A12-9311-9078A5204BC7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</a:t>
            </a:r>
            <a:r>
              <a:rPr lang="en-US" altLang="ko-KR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  <a:endParaRPr lang="en-US" sz="4800" u="none" strike="noStrike" spc="-100">
              <a:solidFill>
                <a:srgbClr val="41C5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EBD6C25-CE5C-0855-CD09-4598F5D4678B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52C2922-AB99-FFA8-8D26-55EF9BFA10CC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B5C23C8-D99B-773E-B4C8-0E55E6CAE53B}"/>
              </a:ext>
            </a:extLst>
          </p:cNvPr>
          <p:cNvSpPr txBox="1"/>
          <p:nvPr/>
        </p:nvSpPr>
        <p:spPr>
          <a:xfrm>
            <a:off x="4554330" y="1013240"/>
            <a:ext cx="6580809" cy="91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진행 계획</a:t>
            </a:r>
            <a:r>
              <a:rPr lang="ko-KR" altLang="en-US" sz="4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4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(기술적 관점)</a:t>
            </a:r>
            <a:endParaRPr lang="ko-KR" sz="48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DAA48A3-2DC3-1911-6E6F-B43940EE3B7C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E4B59E3-42BB-DA28-585E-A58BBF5F25A9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A1DB3ED-9143-8BB7-D681-0B237C66E02C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9180E1D-1787-0BC4-EFA6-49EA917607DB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7F48AD5E-4A3A-ECE2-97C6-B1EF02A29E8E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4F5BDAA-A7D3-BBE5-189E-E23ED8F3BEE9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F9E8D9E-B632-D11A-BE40-B47CC1B9C996}"/>
              </a:ext>
            </a:extLst>
          </p:cNvPr>
          <p:cNvGrpSpPr/>
          <p:nvPr/>
        </p:nvGrpSpPr>
        <p:grpSpPr>
          <a:xfrm>
            <a:off x="1879169" y="2978859"/>
            <a:ext cx="7691998" cy="1769174"/>
            <a:chOff x="1809409" y="2978859"/>
            <a:chExt cx="7691998" cy="1769174"/>
          </a:xfrm>
        </p:grpSpPr>
        <p:sp>
          <p:nvSpPr>
            <p:cNvPr id="11" name="모서리가 둥근 직사각형 40">
              <a:extLst>
                <a:ext uri="{FF2B5EF4-FFF2-40B4-BE49-F238E27FC236}">
                  <a16:creationId xmlns:a16="http://schemas.microsoft.com/office/drawing/2014/main" id="{E9D11491-3AEB-7220-68B8-28BD4AF84D9C}"/>
                </a:ext>
              </a:extLst>
            </p:cNvPr>
            <p:cNvSpPr/>
            <p:nvPr/>
          </p:nvSpPr>
          <p:spPr>
            <a:xfrm>
              <a:off x="1809409" y="2978859"/>
              <a:ext cx="7691998" cy="1769174"/>
            </a:xfrm>
            <a:prstGeom prst="roundRect">
              <a:avLst/>
            </a:prstGeom>
            <a:noFill/>
            <a:ln w="38100">
              <a:solidFill>
                <a:srgbClr val="40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D99754-E43C-2415-49FA-716BB0A6911A}"/>
                </a:ext>
              </a:extLst>
            </p:cNvPr>
            <p:cNvSpPr txBox="1"/>
            <p:nvPr/>
          </p:nvSpPr>
          <p:spPr>
            <a:xfrm>
              <a:off x="1950848" y="3447947"/>
              <a:ext cx="741206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실제 웹페이지에서 피드백 설문을 하면</a:t>
              </a:r>
              <a:endParaRPr 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endParaRPr>
            </a:p>
            <a:p>
              <a:pPr algn="ctr"/>
              <a:r>
                <a:rPr lang="ko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답변 </a:t>
              </a:r>
              <a:r>
                <a:rPr lang="ko-KR" sz="2400" dirty="0" err="1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Calibri"/>
                </a:rPr>
                <a:t>백엔드</a:t>
              </a:r>
              <a:r>
                <a:rPr lang="ko-KR" altLang="en-US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Calibri"/>
                </a:rPr>
                <a:t> </a:t>
              </a:r>
              <a:r>
                <a:rPr lang="ko-KR" sz="2400" dirty="0" err="1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DB에</a:t>
              </a:r>
              <a:r>
                <a:rPr lang="ko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저장 </a:t>
              </a:r>
              <a:r>
                <a:rPr lang="ko-KR" altLang="en-US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여부</a:t>
              </a:r>
              <a:r>
                <a:rPr lang="ko-KR" altLang="en-US" sz="2400" dirty="0">
                  <a:solidFill>
                    <a:srgbClr val="000000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en-US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확인</a:t>
              </a:r>
              <a:r>
                <a:rPr lang="ko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후 필요한 부분 수정</a:t>
              </a:r>
              <a:endParaRPr lang="ko-KR" altLang="en-US" sz="2400" dirty="0"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85B89C-3626-1FAF-D703-13F03FB52A59}"/>
              </a:ext>
            </a:extLst>
          </p:cNvPr>
          <p:cNvGrpSpPr/>
          <p:nvPr/>
        </p:nvGrpSpPr>
        <p:grpSpPr>
          <a:xfrm>
            <a:off x="1879169" y="5226112"/>
            <a:ext cx="7691998" cy="1769174"/>
            <a:chOff x="1809408" y="5226112"/>
            <a:chExt cx="7691998" cy="1769174"/>
          </a:xfrm>
        </p:grpSpPr>
        <p:sp>
          <p:nvSpPr>
            <p:cNvPr id="16" name="모서리가 둥근 직사각형 40">
              <a:extLst>
                <a:ext uri="{FF2B5EF4-FFF2-40B4-BE49-F238E27FC236}">
                  <a16:creationId xmlns:a16="http://schemas.microsoft.com/office/drawing/2014/main" id="{B3E7933F-BCA6-3A7F-5BA5-77A1A404F522}"/>
                </a:ext>
              </a:extLst>
            </p:cNvPr>
            <p:cNvSpPr/>
            <p:nvPr/>
          </p:nvSpPr>
          <p:spPr>
            <a:xfrm>
              <a:off x="1809408" y="5226112"/>
              <a:ext cx="7691998" cy="1769174"/>
            </a:xfrm>
            <a:prstGeom prst="roundRect">
              <a:avLst/>
            </a:prstGeom>
            <a:noFill/>
            <a:ln w="38100">
              <a:solidFill>
                <a:srgbClr val="40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E0D1FB-AAD3-9295-C8F6-A41A636791A4}"/>
                </a:ext>
              </a:extLst>
            </p:cNvPr>
            <p:cNvSpPr txBox="1"/>
            <p:nvPr/>
          </p:nvSpPr>
          <p:spPr>
            <a:xfrm>
              <a:off x="1941161" y="5893230"/>
              <a:ext cx="7412065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40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DB</a:t>
              </a:r>
              <a:r>
                <a:rPr lang="ko-KR" sz="240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에</a:t>
              </a:r>
              <a:r>
                <a:rPr lang="ko-KR" sz="240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저장된 성향조사 결과를 </a:t>
              </a:r>
              <a:r>
                <a:rPr lang="ko-KR" sz="240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챗봇에게</a:t>
              </a:r>
              <a:r>
                <a:rPr lang="ko-KR" sz="240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전달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DE8D09-C7FA-1A53-74A1-00EE0ACE290D}"/>
              </a:ext>
            </a:extLst>
          </p:cNvPr>
          <p:cNvGrpSpPr/>
          <p:nvPr/>
        </p:nvGrpSpPr>
        <p:grpSpPr>
          <a:xfrm>
            <a:off x="1879169" y="7483053"/>
            <a:ext cx="7691998" cy="1769174"/>
            <a:chOff x="1809408" y="7483053"/>
            <a:chExt cx="7691998" cy="1769174"/>
          </a:xfrm>
        </p:grpSpPr>
        <p:sp>
          <p:nvSpPr>
            <p:cNvPr id="27" name="모서리가 둥근 직사각형 40">
              <a:extLst>
                <a:ext uri="{FF2B5EF4-FFF2-40B4-BE49-F238E27FC236}">
                  <a16:creationId xmlns:a16="http://schemas.microsoft.com/office/drawing/2014/main" id="{47C8539E-7281-0511-DBAE-1D427955F6AF}"/>
                </a:ext>
              </a:extLst>
            </p:cNvPr>
            <p:cNvSpPr/>
            <p:nvPr/>
          </p:nvSpPr>
          <p:spPr>
            <a:xfrm>
              <a:off x="1809408" y="7483053"/>
              <a:ext cx="7691998" cy="1769174"/>
            </a:xfrm>
            <a:prstGeom prst="roundRect">
              <a:avLst/>
            </a:prstGeom>
            <a:noFill/>
            <a:ln w="38100">
              <a:solidFill>
                <a:srgbClr val="40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68FDED-F631-B74D-1732-58985C48638D}"/>
                </a:ext>
              </a:extLst>
            </p:cNvPr>
            <p:cNvSpPr txBox="1"/>
            <p:nvPr/>
          </p:nvSpPr>
          <p:spPr>
            <a:xfrm>
              <a:off x="1941161" y="7952141"/>
              <a:ext cx="741206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인증된 사람만 </a:t>
              </a:r>
              <a:r>
                <a:rPr lang="ko-KR" sz="2400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챗봇</a:t>
              </a:r>
              <a:r>
                <a:rPr lang="ko-KR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요청을 할 수 있도록</a:t>
              </a:r>
              <a:endParaRPr lang="en-US" altLang="ko-KR" sz="24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유저 토큰 </a:t>
              </a:r>
              <a:r>
                <a:rPr lang="ko-KR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여부 체크</a:t>
              </a:r>
              <a:endParaRPr lang="ko-KR" altLang="en-US" sz="24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7C8E4E9-5033-41FA-CEA4-1263D0C51C44}"/>
              </a:ext>
            </a:extLst>
          </p:cNvPr>
          <p:cNvGrpSpPr/>
          <p:nvPr/>
        </p:nvGrpSpPr>
        <p:grpSpPr>
          <a:xfrm>
            <a:off x="9981877" y="6369113"/>
            <a:ext cx="7682312" cy="1924154"/>
            <a:chOff x="10595009" y="4741791"/>
            <a:chExt cx="5628787" cy="19047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4CE206-089E-7A00-C61C-E05B20C187E4}"/>
                </a:ext>
              </a:extLst>
            </p:cNvPr>
            <p:cNvSpPr txBox="1"/>
            <p:nvPr/>
          </p:nvSpPr>
          <p:spPr>
            <a:xfrm>
              <a:off x="10667569" y="5120637"/>
              <a:ext cx="5484033" cy="118824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다양한 이슈 대응</a:t>
              </a:r>
              <a:endParaRPr lang="en" sz="24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(</a:t>
              </a:r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키 값 </a:t>
              </a:r>
              <a:r>
                <a:rPr lang="ko-KR" altLang="en-US" sz="2400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빼오기</a:t>
              </a:r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욕설 </a:t>
              </a:r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및 </a:t>
              </a:r>
              <a:r>
                <a:rPr lang="ko-KR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악의적인 프롬프트</a:t>
              </a:r>
              <a:endParaRPr lang="en-US" altLang="ko-KR" sz="24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/>
              <a:r>
                <a:rPr lang="ko-KR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요청에 대한 대응</a:t>
              </a:r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등</a:t>
              </a:r>
              <a:r>
                <a:rPr lang="en-US" altLang="ko-KR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)</a:t>
              </a:r>
              <a:endParaRPr lang="en" sz="24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30" name="모서리가 둥근 직사각형 40">
              <a:extLst>
                <a:ext uri="{FF2B5EF4-FFF2-40B4-BE49-F238E27FC236}">
                  <a16:creationId xmlns:a16="http://schemas.microsoft.com/office/drawing/2014/main" id="{5B31CC2D-635C-D637-D9D4-55A8FB19211E}"/>
                </a:ext>
              </a:extLst>
            </p:cNvPr>
            <p:cNvSpPr/>
            <p:nvPr/>
          </p:nvSpPr>
          <p:spPr>
            <a:xfrm>
              <a:off x="10595009" y="4741791"/>
              <a:ext cx="5628787" cy="1904782"/>
            </a:xfrm>
            <a:prstGeom prst="roundRect">
              <a:avLst/>
            </a:prstGeom>
            <a:noFill/>
            <a:ln w="38100">
              <a:solidFill>
                <a:srgbClr val="40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885B89C-3626-1FAF-D703-13F03FB52A59}"/>
              </a:ext>
            </a:extLst>
          </p:cNvPr>
          <p:cNvGrpSpPr/>
          <p:nvPr/>
        </p:nvGrpSpPr>
        <p:grpSpPr>
          <a:xfrm>
            <a:off x="9986719" y="4073425"/>
            <a:ext cx="7691998" cy="1769174"/>
            <a:chOff x="2189135" y="5226112"/>
            <a:chExt cx="7691998" cy="1769174"/>
          </a:xfrm>
        </p:grpSpPr>
        <p:sp>
          <p:nvSpPr>
            <p:cNvPr id="38" name="모서리가 둥근 직사각형 40">
              <a:extLst>
                <a:ext uri="{FF2B5EF4-FFF2-40B4-BE49-F238E27FC236}">
                  <a16:creationId xmlns:a16="http://schemas.microsoft.com/office/drawing/2014/main" id="{B3E7933F-BCA6-3A7F-5BA5-77A1A404F522}"/>
                </a:ext>
              </a:extLst>
            </p:cNvPr>
            <p:cNvSpPr/>
            <p:nvPr/>
          </p:nvSpPr>
          <p:spPr>
            <a:xfrm>
              <a:off x="2189135" y="5226112"/>
              <a:ext cx="7691998" cy="1769174"/>
            </a:xfrm>
            <a:prstGeom prst="roundRect">
              <a:avLst/>
            </a:prstGeom>
            <a:noFill/>
            <a:ln w="38100">
              <a:solidFill>
                <a:srgbClr val="40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ore-KR" altLang="en-US" sz="240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39" name="TextBox 16">
              <a:extLst>
                <a:ext uri="{FF2B5EF4-FFF2-40B4-BE49-F238E27FC236}">
                  <a16:creationId xmlns:a16="http://schemas.microsoft.com/office/drawing/2014/main" id="{95E0D1FB-AAD3-9295-C8F6-A41A636791A4}"/>
                </a:ext>
              </a:extLst>
            </p:cNvPr>
            <p:cNvSpPr txBox="1"/>
            <p:nvPr/>
          </p:nvSpPr>
          <p:spPr>
            <a:xfrm>
              <a:off x="2330574" y="5513447"/>
              <a:ext cx="7412065" cy="120032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현재 사용자 성향 조사에서</a:t>
              </a:r>
              <a:endParaRPr lang="ko-KR" sz="24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제출 버튼을 누르면 </a:t>
              </a:r>
              <a:r>
                <a:rPr lang="en" sz="2400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FastAPI</a:t>
              </a:r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로 요청이 가고 있음</a:t>
              </a:r>
              <a:endParaRPr lang="ko-KR" sz="24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→ </a:t>
              </a:r>
              <a:r>
                <a:rPr lang="ko-KR" altLang="en-US" sz="2400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백엔드</a:t>
              </a:r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en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DB</a:t>
              </a:r>
              <a:r>
                <a:rPr lang="ko-KR" sz="2400" dirty="0" err="1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에</a:t>
              </a:r>
              <a:r>
                <a:rPr lang="ko-KR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저장이 될 수 있도록 코드 수정</a:t>
              </a:r>
              <a:endParaRPr lang="ko-KR" sz="24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889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25668-D872-F10B-5669-8F58E7837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9">
            <a:extLst>
              <a:ext uri="{FF2B5EF4-FFF2-40B4-BE49-F238E27FC236}">
                <a16:creationId xmlns:a16="http://schemas.microsoft.com/office/drawing/2014/main" id="{DCBC844E-5256-17E1-33E4-3E4ACA57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6553200"/>
            <a:ext cx="520700" cy="520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982DCA3-42AD-9A6A-0062-83D2800F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750EB2-D715-DF42-26A5-46F009CB1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36F88B-92A7-E7F1-E459-DF584A13E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FD09CA-BDBE-3B3E-B63A-76597CF91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239C6B-70B4-547E-0DEC-B872D9C39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742E2CA-A941-2C52-66E7-60508769C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1447BC3-6EDF-849E-8BBC-5BF92FE99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8B96E2F9-A272-1A12-9311-9078A5204BC7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</a:t>
            </a:r>
            <a:r>
              <a:rPr lang="en-US" altLang="ko-KR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  <a:endParaRPr lang="en-US" sz="4800" u="none" strike="noStrike" spc="-100">
              <a:solidFill>
                <a:srgbClr val="41C5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EBD6C25-CE5C-0855-CD09-4598F5D4678B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52C2922-AB99-FFA8-8D26-55EF9BFA10CC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B5C23C8-D99B-773E-B4C8-0E55E6CAE53B}"/>
              </a:ext>
            </a:extLst>
          </p:cNvPr>
          <p:cNvSpPr txBox="1"/>
          <p:nvPr/>
        </p:nvSpPr>
        <p:spPr>
          <a:xfrm>
            <a:off x="4570895" y="1013240"/>
            <a:ext cx="8601765" cy="91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진행 계획</a:t>
            </a:r>
            <a:r>
              <a:rPr lang="ko-KR" altLang="en-US" sz="4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4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(비즈니스적 관점)</a:t>
            </a:r>
            <a:endParaRPr lang="ko-KR" altLang="en-US" sz="48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DAA48A3-2DC3-1911-6E6F-B43940EE3B7C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E4B59E3-42BB-DA28-585E-A58BBF5F25A9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A1DB3ED-9143-8BB7-D681-0B237C66E02C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9180E1D-1787-0BC4-EFA6-49EA917607DB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7F48AD5E-4A3A-ECE2-97C6-B1EF02A29E8E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4F5BDAA-A7D3-BBE5-189E-E23ED8F3BEE9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99754-E43C-2415-49FA-716BB0A6911A}"/>
              </a:ext>
            </a:extLst>
          </p:cNvPr>
          <p:cNvSpPr txBox="1"/>
          <p:nvPr/>
        </p:nvSpPr>
        <p:spPr>
          <a:xfrm>
            <a:off x="3555316" y="6505440"/>
            <a:ext cx="121256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맞춤형 성장 전략 제공과 정기적인 컨설팅을</a:t>
            </a:r>
            <a:r>
              <a:rPr lang="ko-KR" altLang="en-US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구독형으로 제공하여</a:t>
            </a:r>
            <a:r>
              <a:rPr lang="ko-KR" altLang="en-US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지속적인 수익을 창출</a:t>
            </a:r>
            <a:endParaRPr lang="en-US" altLang="ko-KR" sz="1600" dirty="0"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EDEDC-A1D9-335D-10CE-A0F022ADC70D}"/>
              </a:ext>
            </a:extLst>
          </p:cNvPr>
          <p:cNvSpPr txBox="1"/>
          <p:nvPr/>
        </p:nvSpPr>
        <p:spPr>
          <a:xfrm>
            <a:off x="7359312" y="2435669"/>
            <a:ext cx="4273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Business Model</a:t>
            </a:r>
            <a:endParaRPr lang="ko-KR" altLang="ko-Kore-KR" sz="4000" dirty="0"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506C681-F078-80D5-B552-CEA9DBFD50E1}"/>
              </a:ext>
            </a:extLst>
          </p:cNvPr>
          <p:cNvGrpSpPr/>
          <p:nvPr/>
        </p:nvGrpSpPr>
        <p:grpSpPr>
          <a:xfrm>
            <a:off x="8175345" y="3472730"/>
            <a:ext cx="2641601" cy="2641601"/>
            <a:chOff x="8175345" y="3631934"/>
            <a:chExt cx="2641601" cy="264160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1D902D4-9B0F-E015-5B42-64D86C14AE86}"/>
                </a:ext>
              </a:extLst>
            </p:cNvPr>
            <p:cNvSpPr/>
            <p:nvPr/>
          </p:nvSpPr>
          <p:spPr>
            <a:xfrm>
              <a:off x="8175345" y="3631934"/>
              <a:ext cx="2641601" cy="2641601"/>
            </a:xfrm>
            <a:prstGeom prst="ellipse">
              <a:avLst/>
            </a:prstGeom>
            <a:solidFill>
              <a:srgbClr val="FFFFFF">
                <a:alpha val="29804"/>
              </a:srgbClr>
            </a:solidFill>
            <a:ln w="57150"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FA1D67-6AFC-7EB9-1B07-F952B1D8A3B3}"/>
                </a:ext>
              </a:extLst>
            </p:cNvPr>
            <p:cNvSpPr txBox="1"/>
            <p:nvPr/>
          </p:nvSpPr>
          <p:spPr>
            <a:xfrm>
              <a:off x="8175345" y="4721902"/>
              <a:ext cx="26416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구독형 서비스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B72E131-237A-090E-33ED-F5EC016550B3}"/>
              </a:ext>
            </a:extLst>
          </p:cNvPr>
          <p:cNvSpPr txBox="1"/>
          <p:nvPr/>
        </p:nvSpPr>
        <p:spPr>
          <a:xfrm>
            <a:off x="6878960" y="8979662"/>
            <a:ext cx="4202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월 </a:t>
            </a:r>
            <a:r>
              <a:rPr lang="ko-KR" altLang="ko-Kore-KR" sz="1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30회 성장 전략 요청 가</a:t>
            </a:r>
            <a:r>
              <a:rPr lang="ko-KR" altLang="en-US" sz="1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능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03C1ED-FC49-CEDA-B1CC-CD81C67CCEBB}"/>
              </a:ext>
            </a:extLst>
          </p:cNvPr>
          <p:cNvGrpSpPr/>
          <p:nvPr/>
        </p:nvGrpSpPr>
        <p:grpSpPr>
          <a:xfrm>
            <a:off x="8100819" y="7843116"/>
            <a:ext cx="1769279" cy="678509"/>
            <a:chOff x="8716430" y="7904897"/>
            <a:chExt cx="1769279" cy="678509"/>
          </a:xfrm>
        </p:grpSpPr>
        <p:sp>
          <p:nvSpPr>
            <p:cNvPr id="40" name="사각형: 둥근 모서리 35">
              <a:extLst>
                <a:ext uri="{FF2B5EF4-FFF2-40B4-BE49-F238E27FC236}">
                  <a16:creationId xmlns:a16="http://schemas.microsoft.com/office/drawing/2014/main" id="{9B035CD9-9FC5-60B5-2AB3-4D125F3AE130}"/>
                </a:ext>
              </a:extLst>
            </p:cNvPr>
            <p:cNvSpPr/>
            <p:nvPr/>
          </p:nvSpPr>
          <p:spPr>
            <a:xfrm>
              <a:off x="8716430" y="7904897"/>
              <a:ext cx="1769279" cy="6785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E91152-A9EF-5719-A8AB-2C84ACBC3E30}"/>
                </a:ext>
              </a:extLst>
            </p:cNvPr>
            <p:cNvSpPr txBox="1"/>
            <p:nvPr/>
          </p:nvSpPr>
          <p:spPr>
            <a:xfrm>
              <a:off x="8926108" y="8013319"/>
              <a:ext cx="13499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회원</a:t>
              </a:r>
              <a:endParaRPr lang="en-US" altLang="ko-KR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3EA699-9CE7-CA39-93E1-C84BDEEE6B37}"/>
              </a:ext>
            </a:extLst>
          </p:cNvPr>
          <p:cNvSpPr txBox="1"/>
          <p:nvPr/>
        </p:nvSpPr>
        <p:spPr>
          <a:xfrm>
            <a:off x="11695212" y="8984153"/>
            <a:ext cx="4834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ore-KR" sz="1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특정 데이터 분석 보고서</a:t>
            </a:r>
            <a:r>
              <a:rPr lang="ko-Kore-KR" altLang="en-US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altLang="en-US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및 </a:t>
            </a:r>
            <a:r>
              <a:rPr lang="ko-KR" altLang="ko-Kore-KR" sz="1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고급 전략 제</a:t>
            </a:r>
            <a:r>
              <a:rPr lang="ko-KR" altLang="en-US" sz="1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공</a:t>
            </a:r>
            <a:endParaRPr lang="ko-KR" altLang="en-US" sz="18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C253CD3-7CF5-8BDA-A994-558D7CA5399F}"/>
              </a:ext>
            </a:extLst>
          </p:cNvPr>
          <p:cNvGrpSpPr/>
          <p:nvPr/>
        </p:nvGrpSpPr>
        <p:grpSpPr>
          <a:xfrm>
            <a:off x="12181498" y="7843116"/>
            <a:ext cx="4036170" cy="678509"/>
            <a:chOff x="12638025" y="7905696"/>
            <a:chExt cx="4036170" cy="678509"/>
          </a:xfrm>
        </p:grpSpPr>
        <p:sp>
          <p:nvSpPr>
            <p:cNvPr id="42" name="사각형: 둥근 모서리 35">
              <a:extLst>
                <a:ext uri="{FF2B5EF4-FFF2-40B4-BE49-F238E27FC236}">
                  <a16:creationId xmlns:a16="http://schemas.microsoft.com/office/drawing/2014/main" id="{D6D0643E-CFB4-CC06-5045-44D0E4E36143}"/>
                </a:ext>
              </a:extLst>
            </p:cNvPr>
            <p:cNvSpPr/>
            <p:nvPr/>
          </p:nvSpPr>
          <p:spPr>
            <a:xfrm>
              <a:off x="12638025" y="7905696"/>
              <a:ext cx="4036170" cy="6785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CD70DE-EDF7-53B4-7155-726540478C79}"/>
                </a:ext>
              </a:extLst>
            </p:cNvPr>
            <p:cNvSpPr txBox="1"/>
            <p:nvPr/>
          </p:nvSpPr>
          <p:spPr>
            <a:xfrm>
              <a:off x="12776662" y="8014118"/>
              <a:ext cx="37588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구독 이용 서비스</a:t>
              </a:r>
              <a:r>
                <a:rPr lang="ko-Kore-KR" altLang="en-US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 </a:t>
              </a:r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(프리미엄)</a:t>
              </a:r>
              <a:endParaRPr lang="en-US" alt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E36105C-AB38-5C28-1FA2-CDA3FC48E4D3}"/>
              </a:ext>
            </a:extLst>
          </p:cNvPr>
          <p:cNvSpPr txBox="1"/>
          <p:nvPr/>
        </p:nvSpPr>
        <p:spPr>
          <a:xfrm>
            <a:off x="-1105" y="88138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ore-KR" sz="1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최초 3회 성장 전략 요청 가능</a:t>
            </a:r>
            <a:endParaRPr lang="en-US" altLang="ko-KR" sz="18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pPr algn="ctr"/>
            <a:r>
              <a:rPr lang="ko-KR" altLang="ko-Kore-KR" sz="1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→ 성향 분석 및 간단한 성장 전략 제공</a:t>
            </a:r>
            <a:endParaRPr lang="en-US" altLang="ko-KR" dirty="0"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273C3D3-6E5C-D083-F8F7-69984FBC6D88}"/>
              </a:ext>
            </a:extLst>
          </p:cNvPr>
          <p:cNvGrpSpPr/>
          <p:nvPr/>
        </p:nvGrpSpPr>
        <p:grpSpPr>
          <a:xfrm>
            <a:off x="3657600" y="7843116"/>
            <a:ext cx="1769279" cy="678509"/>
            <a:chOff x="3181477" y="7874941"/>
            <a:chExt cx="1769279" cy="6785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5A47F1-E6B1-20B7-7C79-6E73C6290602}"/>
                </a:ext>
              </a:extLst>
            </p:cNvPr>
            <p:cNvSpPr txBox="1"/>
            <p:nvPr/>
          </p:nvSpPr>
          <p:spPr>
            <a:xfrm>
              <a:off x="3391155" y="7983363"/>
              <a:ext cx="13499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비회원</a:t>
              </a:r>
              <a:endParaRPr lang="en-US" alt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</p:txBody>
        </p:sp>
        <p:sp>
          <p:nvSpPr>
            <p:cNvPr id="44" name="사각형: 둥근 모서리 35">
              <a:extLst>
                <a:ext uri="{FF2B5EF4-FFF2-40B4-BE49-F238E27FC236}">
                  <a16:creationId xmlns:a16="http://schemas.microsoft.com/office/drawing/2014/main" id="{8006FD99-0730-E014-22B3-C4C4B5B4640F}"/>
                </a:ext>
              </a:extLst>
            </p:cNvPr>
            <p:cNvSpPr/>
            <p:nvPr/>
          </p:nvSpPr>
          <p:spPr>
            <a:xfrm>
              <a:off x="3181477" y="7874941"/>
              <a:ext cx="1769279" cy="6785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904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3D4B3-BC22-3095-B385-7A2E1256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9">
            <a:extLst>
              <a:ext uri="{FF2B5EF4-FFF2-40B4-BE49-F238E27FC236}">
                <a16:creationId xmlns:a16="http://schemas.microsoft.com/office/drawing/2014/main" id="{FC459724-CCA6-5CD3-A667-7D991809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6553200"/>
            <a:ext cx="520700" cy="520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0D8345A-C247-B119-CFE8-E7AC8E4E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2BD804-87EA-3CA7-12C4-F81BBF81A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760045-B201-590F-0349-F64967CDF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A97E1A5-1859-CFAC-1012-F240B6BC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E640CE-29BC-8F5D-CFE9-27E44C303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17804B3-FB30-ADE3-E4C9-2B7A271EA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C77F78A-B1B4-C1D9-9D65-61CC1ED72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94770499-E9AC-48F1-E762-36BF71A605F2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</a:t>
            </a:r>
            <a:r>
              <a:rPr lang="en-US" altLang="ko-KR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  <a:endParaRPr lang="en-US" sz="4800" u="none" strike="noStrike" spc="-100">
              <a:solidFill>
                <a:srgbClr val="41C5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3FF7145-3C0B-F0EE-C56E-64FA514FF68F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5CC21C5-9EAB-D121-0261-FBA0A470C084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9C0ADCE-628A-4DAA-E1AE-D175F5118DEB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8456B5D-5594-9137-9A53-F6993C3455A7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2DC53A5-B943-D255-461F-07BE00A80976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EACFE39-A310-BC45-AF55-A8E66052E929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0988DA5-A34B-27EC-1A94-A69BBAC770BA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C6653895-B9D3-E42B-1002-707BC9A4A0C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E25CC-7163-6C14-C7D0-0487B6FEF28C}"/>
              </a:ext>
            </a:extLst>
          </p:cNvPr>
          <p:cNvSpPr txBox="1"/>
          <p:nvPr/>
        </p:nvSpPr>
        <p:spPr>
          <a:xfrm>
            <a:off x="8056699" y="3578880"/>
            <a:ext cx="3474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성</a:t>
            </a:r>
            <a:r>
              <a:rPr lang="ko-KR" altLang="ko-Kore-KR" sz="2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과</a:t>
            </a:r>
            <a:r>
              <a:rPr lang="ko-Kore-KR" altLang="en-US" sz="2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및</a:t>
            </a:r>
            <a:r>
              <a:rPr lang="ko-KR" altLang="en-US" sz="2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altLang="ko-Kore-KR" sz="2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성장 지표</a:t>
            </a:r>
            <a:endParaRPr lang="ko-KR" altLang="ko-Kore-KR" sz="2800" dirty="0"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37AB624-EAAF-9710-D09C-8C8CB76EF165}"/>
              </a:ext>
            </a:extLst>
          </p:cNvPr>
          <p:cNvGrpSpPr/>
          <p:nvPr/>
        </p:nvGrpSpPr>
        <p:grpSpPr>
          <a:xfrm>
            <a:off x="2129641" y="4927937"/>
            <a:ext cx="7283939" cy="2755818"/>
            <a:chOff x="5162061" y="2517255"/>
            <a:chExt cx="7283939" cy="27558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BF2067-E927-45C6-E983-35CBF488B9C5}"/>
                </a:ext>
              </a:extLst>
            </p:cNvPr>
            <p:cNvSpPr txBox="1"/>
            <p:nvPr/>
          </p:nvSpPr>
          <p:spPr>
            <a:xfrm>
              <a:off x="5162061" y="3110334"/>
              <a:ext cx="7283939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1.</a:t>
              </a:r>
              <a:r>
                <a:rPr lang="ko-KR" altLang="en-US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 </a:t>
              </a:r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초기 사용자 확보</a:t>
              </a:r>
              <a:endParaRPr lang="en-US" alt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  <a:p>
              <a:pPr algn="ctr"/>
              <a:endParaRPr lang="en-US" alt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  <a:p>
              <a:pPr algn="ctr"/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서비스 론칭 후 첫 6개월 동안</a:t>
              </a:r>
              <a:endParaRPr lang="en-US" alt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  <a:p>
              <a:pPr algn="ctr"/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사용자 수와 구독자 전환율을 주요 지표로 설정</a:t>
              </a:r>
              <a:endParaRPr lang="ko-KR" altLang="en-US" sz="2400" dirty="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</p:txBody>
        </p:sp>
        <p:sp>
          <p:nvSpPr>
            <p:cNvPr id="27" name="사각형: 둥근 모서리 35">
              <a:extLst>
                <a:ext uri="{FF2B5EF4-FFF2-40B4-BE49-F238E27FC236}">
                  <a16:creationId xmlns:a16="http://schemas.microsoft.com/office/drawing/2014/main" id="{2AACADB5-4793-2EBC-100D-AAC130F9AF9C}"/>
                </a:ext>
              </a:extLst>
            </p:cNvPr>
            <p:cNvSpPr/>
            <p:nvPr/>
          </p:nvSpPr>
          <p:spPr>
            <a:xfrm>
              <a:off x="5199998" y="2517255"/>
              <a:ext cx="7216945" cy="275581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B919136-952B-71BA-30A4-266E4A291BB0}"/>
              </a:ext>
            </a:extLst>
          </p:cNvPr>
          <p:cNvGrpSpPr/>
          <p:nvPr/>
        </p:nvGrpSpPr>
        <p:grpSpPr>
          <a:xfrm>
            <a:off x="10112130" y="4927937"/>
            <a:ext cx="7283939" cy="2755818"/>
            <a:chOff x="2587886" y="7078037"/>
            <a:chExt cx="7283939" cy="27558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5D8F99-F244-E01C-E1B9-F5BECA4288DB}"/>
                </a:ext>
              </a:extLst>
            </p:cNvPr>
            <p:cNvSpPr txBox="1"/>
            <p:nvPr/>
          </p:nvSpPr>
          <p:spPr>
            <a:xfrm>
              <a:off x="2587886" y="7671116"/>
              <a:ext cx="7283939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2.</a:t>
              </a:r>
              <a:r>
                <a:rPr lang="ko-KR" altLang="en-US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 </a:t>
              </a:r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사용자 </a:t>
              </a:r>
              <a:r>
                <a:rPr lang="ko-KR" altLang="ko-Kore-KR" sz="2400" dirty="0" err="1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유지율</a:t>
              </a:r>
              <a:endParaRPr lang="en-US" alt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  <a:p>
              <a:pPr algn="ctr"/>
              <a:endParaRPr lang="en-US" alt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  <a:p>
              <a:pPr algn="ctr"/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맞춤형 성장 전략을 제공한 사용자의 유지율과</a:t>
              </a:r>
              <a:endParaRPr lang="en-US" altLang="ko-KR" sz="24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endParaRPr>
            </a:p>
            <a:p>
              <a:pPr algn="ctr"/>
              <a:r>
                <a:rPr lang="ko-KR" altLang="ko-Kore-KR" sz="2400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+mn-lt"/>
                </a:rPr>
                <a:t>사용 빈도 통해 서비스의 가치 평가</a:t>
              </a:r>
              <a:endParaRPr lang="ko-KR" altLang="ko-Kore-KR" sz="2400" dirty="0"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endParaRPr>
            </a:p>
          </p:txBody>
        </p:sp>
        <p:sp>
          <p:nvSpPr>
            <p:cNvPr id="31" name="사각형: 둥근 모서리 35">
              <a:extLst>
                <a:ext uri="{FF2B5EF4-FFF2-40B4-BE49-F238E27FC236}">
                  <a16:creationId xmlns:a16="http://schemas.microsoft.com/office/drawing/2014/main" id="{EDFD8074-AA22-CABA-A166-02EAFFC1FFF3}"/>
                </a:ext>
              </a:extLst>
            </p:cNvPr>
            <p:cNvSpPr/>
            <p:nvPr/>
          </p:nvSpPr>
          <p:spPr>
            <a:xfrm>
              <a:off x="2621383" y="7078037"/>
              <a:ext cx="7216945" cy="275581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9" name="TextBox 21">
            <a:extLst>
              <a:ext uri="{FF2B5EF4-FFF2-40B4-BE49-F238E27FC236}">
                <a16:creationId xmlns:a16="http://schemas.microsoft.com/office/drawing/2014/main" id="{A375707F-A0CA-94BE-53A5-C053B899F841}"/>
              </a:ext>
            </a:extLst>
          </p:cNvPr>
          <p:cNvSpPr txBox="1"/>
          <p:nvPr/>
        </p:nvSpPr>
        <p:spPr>
          <a:xfrm>
            <a:off x="4570895" y="1013240"/>
            <a:ext cx="8601765" cy="91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진행 계획</a:t>
            </a:r>
            <a:r>
              <a:rPr lang="ko-KR" altLang="en-US" sz="4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4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(비즈니스적 관점)</a:t>
            </a:r>
            <a:endParaRPr lang="ko-KR" altLang="en-US" sz="48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80035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7" descr="스크린샷, 직사각형, 일렉트릭 블루, 터쿼이즈색이(가) 표시된 사진&#10;&#10;자동 생성된 설명">
            <a:extLst>
              <a:ext uri="{FF2B5EF4-FFF2-40B4-BE49-F238E27FC236}">
                <a16:creationId xmlns:a16="http://schemas.microsoft.com/office/drawing/2014/main" id="{B99AE939-F6DA-A84A-8AB9-AEE764D5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806700"/>
            <a:ext cx="520700" cy="520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5168900" y="4178300"/>
            <a:ext cx="393700" cy="48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700" y="2603500"/>
            <a:ext cx="7137400" cy="137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700" y="8051800"/>
            <a:ext cx="7137400" cy="137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0700" y="4927600"/>
            <a:ext cx="7137400" cy="215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3652500" y="4178300"/>
            <a:ext cx="3937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7000" y="4927600"/>
            <a:ext cx="7137400" cy="2159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7000" y="2603500"/>
            <a:ext cx="7137400" cy="137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7000" y="8051800"/>
            <a:ext cx="7137400" cy="137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981200" y="7086600"/>
            <a:ext cx="67691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464800" y="7086600"/>
            <a:ext cx="6769100" cy="914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5168900" y="7289800"/>
            <a:ext cx="393700" cy="48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3652500" y="7289800"/>
            <a:ext cx="393700" cy="482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40572" y="1040755"/>
            <a:ext cx="5940156" cy="889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프로젝트</a:t>
            </a:r>
            <a:r>
              <a:rPr 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48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주요</a:t>
            </a:r>
            <a:r>
              <a:rPr lang="en-US" altLang="ko-KR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기능</a:t>
            </a:r>
            <a:endParaRPr lang="ko-KR" altLang="en-US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53700" y="2941600"/>
            <a:ext cx="6629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사용자 성향 조사</a:t>
            </a:r>
            <a:endParaRPr lang="ko-KR" altLang="en-US" sz="3400" u="none" strike="noStrike" spc="-2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055894" y="5501840"/>
            <a:ext cx="6251627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성별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, 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연령대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, 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취미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/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관심사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, 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강점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,</a:t>
            </a:r>
          </a:p>
          <a:p>
            <a:pPr algn="ctr">
              <a:lnSpc>
                <a:spcPct val="124499"/>
              </a:lnSpc>
            </a:pP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MBTI 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등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사용자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성향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분석에</a:t>
            </a:r>
            <a:endParaRPr lang="en-US" altLang="ko-KR" sz="3400" spc="-2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  <a:p>
            <a:pPr algn="ctr">
              <a:lnSpc>
                <a:spcPct val="124499"/>
              </a:lnSpc>
            </a:pP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필요한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정보</a:t>
            </a:r>
            <a:r>
              <a:rPr lang="en-US" alt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수집</a:t>
            </a:r>
            <a:endParaRPr lang="en-US" altLang="ko-KR" sz="3400" u="none" strike="noStrike" spc="-2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019300" y="8458200"/>
            <a:ext cx="6692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사용자 성향 분석 결과 도출</a:t>
            </a:r>
            <a:endParaRPr lang="en-US" altLang="ko-KR" sz="3400" u="none" strike="noStrike" spc="-2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277300" y="3022600"/>
            <a:ext cx="7135100" cy="5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벤치마킹할 </a:t>
            </a:r>
            <a:r>
              <a:rPr lang="ko-KR" altLang="en-US" sz="3400" spc="-2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인플루언서</a:t>
            </a:r>
            <a:r>
              <a:rPr lang="ko-KR" altLang="en-US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3400" spc="-2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롤모델</a:t>
            </a:r>
            <a:r>
              <a:rPr lang="ko-KR" altLang="en-US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추천</a:t>
            </a:r>
            <a:endParaRPr lang="ko-KR" altLang="en-US" sz="3400" u="none" strike="noStrike" spc="-20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558868" y="5492155"/>
            <a:ext cx="667783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수집한 </a:t>
            </a:r>
            <a:r>
              <a:rPr lang="ko-KR" altLang="en-US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인플루언서</a:t>
            </a:r>
            <a:r>
              <a:rPr lang="ko-KR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DB와</a:t>
            </a:r>
            <a:endParaRPr lang="ko-KR" altLang="en-US" sz="3400" spc="-2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사용자 성향 분석 결과를 기반으로</a:t>
            </a:r>
            <a:endParaRPr lang="en-US" altLang="ko-KR" sz="3400" spc="-2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  <a:p>
            <a:pPr algn="ctr">
              <a:lnSpc>
                <a:spcPct val="124499"/>
              </a:lnSpc>
            </a:pPr>
            <a:r>
              <a:rPr lang="ko-KR" altLang="en-US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적합한 </a:t>
            </a:r>
            <a:r>
              <a:rPr lang="ko-KR" altLang="en-US" sz="3400" spc="-200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롤모델</a:t>
            </a:r>
            <a:r>
              <a:rPr lang="ko-KR" altLang="en-US" sz="3400" spc="-2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매칭 </a:t>
            </a:r>
            <a:endParaRPr lang="ko-KR" altLang="en-US" sz="3400" u="none" strike="noStrike" spc="-2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541000" y="8458200"/>
            <a:ext cx="6616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3400" spc="-2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인플루언서</a:t>
            </a:r>
            <a:r>
              <a:rPr lang="en-US" altLang="ko-KR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3400" spc="-2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성장</a:t>
            </a:r>
            <a:r>
              <a:rPr lang="en-US" altLang="ko-KR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3400" spc="-2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로드맵</a:t>
            </a:r>
            <a:r>
              <a:rPr lang="en-US" altLang="ko-KR" sz="3400" spc="-2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altLang="ko-KR" sz="3400" spc="-2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제공</a:t>
            </a:r>
            <a:endParaRPr lang="en-US" altLang="ko-KR" sz="3400" u="none" strike="noStrike" spc="-200" err="1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6BC26372-B763-EEA8-DF2C-DDCF71DA725B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25668-D872-F10B-5669-8F58E7837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9">
            <a:extLst>
              <a:ext uri="{FF2B5EF4-FFF2-40B4-BE49-F238E27FC236}">
                <a16:creationId xmlns:a16="http://schemas.microsoft.com/office/drawing/2014/main" id="{3F1625EB-B084-E306-9603-841C5951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6553200"/>
            <a:ext cx="520700" cy="5207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982DCA3-42AD-9A6A-0062-83D2800F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750EB2-D715-DF42-26A5-46F009CB1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36F88B-92A7-E7F1-E459-DF584A13E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FD09CA-BDBE-3B3E-B63A-76597CF91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239C6B-70B4-547E-0DEC-B872D9C39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742E2CA-A941-2C52-66E7-60508769C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1447BC3-6EDF-849E-8BBC-5BF92FE99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8B96E2F9-A272-1A12-9311-9078A5204BC7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</a:t>
            </a:r>
            <a:r>
              <a:rPr lang="en-US" altLang="ko-KR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  <a:endParaRPr lang="en-US" sz="4800" u="none" strike="noStrike" spc="-100">
              <a:solidFill>
                <a:srgbClr val="41C5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EBD6C25-CE5C-0855-CD09-4598F5D4678B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52C2922-AB99-FFA8-8D26-55EF9BFA10CC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DAA48A3-2DC3-1911-6E6F-B43940EE3B7C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E4B59E3-42BB-DA28-585E-A58BBF5F25A9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A1DB3ED-9143-8BB7-D681-0B237C66E02C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9180E1D-1787-0BC4-EFA6-49EA917607DB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7F48AD5E-4A3A-ECE2-97C6-B1EF02A29E8E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4F5BDAA-A7D3-BBE5-189E-E23ED8F3BEE9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6A9288C-62CF-D832-AED6-04C02068CCEF}"/>
              </a:ext>
            </a:extLst>
          </p:cNvPr>
          <p:cNvSpPr/>
          <p:nvPr/>
        </p:nvSpPr>
        <p:spPr>
          <a:xfrm>
            <a:off x="3759752" y="4228013"/>
            <a:ext cx="4651513" cy="4016513"/>
          </a:xfrm>
          <a:prstGeom prst="roundRect">
            <a:avLst/>
          </a:prstGeom>
          <a:solidFill>
            <a:srgbClr val="FFFFFF">
              <a:alpha val="40000"/>
            </a:srgbClr>
          </a:solidFill>
          <a:ln w="57150"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2961312-5FB7-E7EF-0C12-6DBDFB3DFD9C}"/>
              </a:ext>
            </a:extLst>
          </p:cNvPr>
          <p:cNvSpPr/>
          <p:nvPr/>
        </p:nvSpPr>
        <p:spPr>
          <a:xfrm>
            <a:off x="11048822" y="4228013"/>
            <a:ext cx="4651513" cy="4068100"/>
          </a:xfrm>
          <a:prstGeom prst="roundRect">
            <a:avLst/>
          </a:prstGeom>
          <a:solidFill>
            <a:srgbClr val="FFFFFF">
              <a:alpha val="40000"/>
            </a:srgbClr>
          </a:solidFill>
          <a:ln w="57150"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FA50E-3F92-7BE6-DAC1-CA246639323E}"/>
              </a:ext>
            </a:extLst>
          </p:cNvPr>
          <p:cNvSpPr txBox="1"/>
          <p:nvPr/>
        </p:nvSpPr>
        <p:spPr>
          <a:xfrm>
            <a:off x="2523987" y="8412946"/>
            <a:ext cx="71230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지속적인 발전을 위한</a:t>
            </a:r>
            <a:endParaRPr kumimoji="0" lang="en-US" altLang="ko-KR" sz="2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커뮤니티 및 네트워크</a:t>
            </a:r>
            <a:endParaRPr kumimoji="0" lang="en-US" altLang="ko-KR" sz="2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6CA0DE-69B5-BAC0-5068-B87E52212329}"/>
              </a:ext>
            </a:extLst>
          </p:cNvPr>
          <p:cNvSpPr txBox="1"/>
          <p:nvPr/>
        </p:nvSpPr>
        <p:spPr>
          <a:xfrm>
            <a:off x="4114272" y="4766142"/>
            <a:ext cx="3982631" cy="281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사용자가 서로의 경험을 공유하고 배울 수 있는 커뮤니티를 제공하여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데이터 기반 전략 외에도</a:t>
            </a:r>
            <a:endParaRPr kumimoji="0" lang="en-US" altLang="ko-KR" sz="20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동료 </a:t>
            </a:r>
            <a:r>
              <a:rPr kumimoji="0" lang="ko-KR" alt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인플루언서들과의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협업을 통해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자연스럽게 성장할 수 있는 환경을 조성할 수 있음</a:t>
            </a:r>
            <a:endParaRPr kumimoji="0" lang="en-US" altLang="ko-KR" sz="20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C1B2C4-4946-A60C-D99C-77BF20F33C4F}"/>
              </a:ext>
            </a:extLst>
          </p:cNvPr>
          <p:cNvSpPr txBox="1"/>
          <p:nvPr/>
        </p:nvSpPr>
        <p:spPr>
          <a:xfrm>
            <a:off x="11531600" y="8493780"/>
            <a:ext cx="3834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추가 서비스 제공</a:t>
            </a:r>
            <a:endParaRPr kumimoji="0" lang="en-US" altLang="ko-KR" sz="2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DC8E8A-40CB-A0B2-E0AF-889A32F64C17}"/>
              </a:ext>
            </a:extLst>
          </p:cNvPr>
          <p:cNvSpPr txBox="1"/>
          <p:nvPr/>
        </p:nvSpPr>
        <p:spPr>
          <a:xfrm>
            <a:off x="11383262" y="4766142"/>
            <a:ext cx="3982631" cy="2813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-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추가 결제 시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,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X,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Y,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Z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컨텐츠의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 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초안 자동 생성</a:t>
            </a:r>
            <a:endParaRPr lang="en-US" altLang="ko-KR" sz="2000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-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</a:t>
            </a:r>
            <a:r>
              <a:rPr lang="ko-KR" altLang="ko-Kore-KR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유저에게 필요한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툴 추천 및 간단한 사용방법 소개</a:t>
            </a:r>
            <a:endParaRPr lang="en-US" altLang="ko-KR" sz="2000" dirty="0"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-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실시간으로 인기 검색어 등을 활용한 컨텐츠 추천 서비스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67A22-B62E-6F32-B237-412F67ECD306}"/>
              </a:ext>
            </a:extLst>
          </p:cNvPr>
          <p:cNvSpPr txBox="1"/>
          <p:nvPr/>
        </p:nvSpPr>
        <p:spPr>
          <a:xfrm>
            <a:off x="8035717" y="3197880"/>
            <a:ext cx="3474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서비스 확장성</a:t>
            </a:r>
            <a:endParaRPr lang="ko-KR" altLang="ko-Kore-KR" sz="2800" dirty="0"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12183C72-A86C-4982-200B-CB98DD1E8DB2}"/>
              </a:ext>
            </a:extLst>
          </p:cNvPr>
          <p:cNvSpPr txBox="1"/>
          <p:nvPr/>
        </p:nvSpPr>
        <p:spPr>
          <a:xfrm>
            <a:off x="4570895" y="1013240"/>
            <a:ext cx="8601765" cy="9171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진행 계획</a:t>
            </a:r>
            <a:r>
              <a:rPr lang="ko-KR" altLang="en-US" sz="48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40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(비즈니스적 관점)</a:t>
            </a:r>
            <a:endParaRPr lang="ko-KR" altLang="en-US" sz="48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25842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9C9DC-FB21-423F-B1EF-33A1A2BC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EB01B07B-D73B-879E-DC0E-E8889E0FF939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ECACF8B-E78D-781E-986C-161A3538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F52355D-C840-E2E9-C58E-3CB15030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8FC4CB4A-7F6B-F5FA-FCF4-FDE55684B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970976F4-01B0-479F-ACC7-91A05A50B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F99E84A6-CAA4-7265-C1AF-506F4182F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94E3202-53D3-9BDB-4BAD-307746264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9D75BC3E-E554-CB09-F1DF-3611AE76A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139A9A0D-F8E4-2B25-CB42-2B46E6D71D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7772400"/>
            <a:ext cx="520700" cy="520700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B34BD08D-BA28-AB2F-6B19-EA404BC63D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900" y="2603500"/>
            <a:ext cx="14122400" cy="6896100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7E25993F-CD74-1661-9696-739624715F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3000" y="7315200"/>
            <a:ext cx="11760200" cy="158750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73D4F51D-198F-1756-1110-B1C873C459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1700" y="6667500"/>
            <a:ext cx="12242800" cy="50800"/>
          </a:xfrm>
          <a:prstGeom prst="rect">
            <a:avLst/>
          </a:prstGeom>
        </p:spPr>
      </p:pic>
      <p:sp>
        <p:nvSpPr>
          <p:cNvPr id="34" name="TextBox 14">
            <a:extLst>
              <a:ext uri="{FF2B5EF4-FFF2-40B4-BE49-F238E27FC236}">
                <a16:creationId xmlns:a16="http://schemas.microsoft.com/office/drawing/2014/main" id="{AA7A66BC-CF2F-A2BA-BDC7-9B9C2AEB26B1}"/>
              </a:ext>
            </a:extLst>
          </p:cNvPr>
          <p:cNvSpPr txBox="1"/>
          <p:nvPr/>
        </p:nvSpPr>
        <p:spPr>
          <a:xfrm>
            <a:off x="3670300" y="4254500"/>
            <a:ext cx="11772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프로젝트</a:t>
            </a:r>
            <a:r>
              <a:rPr lang="en-US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r>
              <a:rPr lang="ko-KR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관련</a:t>
            </a:r>
            <a:r>
              <a:rPr lang="en-US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r>
              <a:rPr lang="ko-KR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궁금한</a:t>
            </a:r>
            <a:r>
              <a:rPr lang="en-US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r>
              <a:rPr lang="ko-KR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점을</a:t>
            </a:r>
            <a:r>
              <a:rPr lang="en-US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자유롭게</a:t>
            </a:r>
            <a:r>
              <a:rPr lang="en-US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r>
              <a:rPr lang="ko-KR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질문해주세요</a:t>
            </a:r>
            <a:r>
              <a:rPr lang="en-US" sz="64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!</a:t>
            </a: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5D4B51FB-F9B8-1855-D96E-28801F13BE77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1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3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9CD6F9EE-3A22-5779-A847-F6D2B04F48F5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9A8B6C4-3225-EAA5-0591-A2ECEA1CC698}"/>
              </a:ext>
            </a:extLst>
          </p:cNvPr>
          <p:cNvSpPr txBox="1"/>
          <p:nvPr/>
        </p:nvSpPr>
        <p:spPr>
          <a:xfrm>
            <a:off x="4521200" y="1079500"/>
            <a:ext cx="2260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Q&amp;A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B48351EF-084B-4022-2ABF-25186EE5EFAF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9035D44F-1F63-7781-4F30-2E3173CB3CE2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A7E4E2F4-18FC-041A-C011-6021D9666459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1FBD990A-81FD-28F3-74F7-BD1FB923FD68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C1218DC0-7C5E-C2A8-8958-4E683C4E1693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ED1D9897-A735-3D84-8A04-1C628F7AB831}"/>
              </a:ext>
            </a:extLst>
          </p:cNvPr>
          <p:cNvSpPr txBox="1"/>
          <p:nvPr/>
        </p:nvSpPr>
        <p:spPr>
          <a:xfrm>
            <a:off x="7112000" y="7658100"/>
            <a:ext cx="5016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Ask me Questions</a:t>
            </a: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9886FF98-23BA-81B5-6EFF-7CDC113060FF}"/>
              </a:ext>
            </a:extLst>
          </p:cNvPr>
          <p:cNvSpPr txBox="1"/>
          <p:nvPr/>
        </p:nvSpPr>
        <p:spPr>
          <a:xfrm>
            <a:off x="9105900" y="28067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u="none" strike="noStrike" spc="-4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D73EE9AB-C8DD-B662-D7FE-4F7022E2113D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dirty="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749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230" y="4356100"/>
            <a:ext cx="1193800" cy="99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3674" y="32258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6274" y="3225800"/>
            <a:ext cx="254000" cy="25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8427" y="2900136"/>
            <a:ext cx="29718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8427" y="3484336"/>
            <a:ext cx="2971800" cy="101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848427" y="4356100"/>
            <a:ext cx="8050313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1500" b="1" u="none" strike="noStrike" dirty="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 SemiBold" panose="02000703000000020004" pitchFamily="2" charset="-127"/>
              </a:rPr>
              <a:t>Thank you</a:t>
            </a:r>
            <a:endParaRPr lang="ko-KR" sz="11500" b="1" u="none" strike="noStrike" dirty="0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 SemiBold" panose="02000703000000020004" pitchFamily="2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227050" y="3886200"/>
            <a:ext cx="6223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0" u="none" strike="noStrike" spc="-300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{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99624" y="59944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u="none" strike="noStrike" spc="-400">
                <a:solidFill>
                  <a:srgbClr val="FF630E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86050" y="5626100"/>
            <a:ext cx="19939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600" u="none" strike="noStrike" spc="-2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[     ]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992600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u="none" strike="noStrike" spc="-800">
                <a:solidFill>
                  <a:srgbClr val="FF630E">
                    <a:alpha val="20000"/>
                  </a:srgbClr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F942905B-B18B-388C-890C-7658B50B1B30}"/>
              </a:ext>
            </a:extLst>
          </p:cNvPr>
          <p:cNvSpPr txBox="1"/>
          <p:nvPr/>
        </p:nvSpPr>
        <p:spPr>
          <a:xfrm>
            <a:off x="13639800" y="1181100"/>
            <a:ext cx="3200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122268C6-0934-E337-D710-4EDD0439C9F8}"/>
              </a:ext>
            </a:extLst>
          </p:cNvPr>
          <p:cNvSpPr txBox="1"/>
          <p:nvPr/>
        </p:nvSpPr>
        <p:spPr>
          <a:xfrm>
            <a:off x="926788" y="7855783"/>
            <a:ext cx="8564417" cy="15724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# </a:t>
            </a:r>
            <a:r>
              <a:rPr lang="en-US" sz="26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4 </a:t>
            </a:r>
            <a:r>
              <a:rPr lang="en-US" sz="2600">
                <a:solidFill>
                  <a:srgbClr val="FF630E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Team</a:t>
            </a: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{</a:t>
            </a:r>
          </a:p>
          <a:p>
            <a:pPr lvl="0">
              <a:lnSpc>
                <a:spcPct val="124499"/>
              </a:lnSpc>
            </a:pP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presenter :  = </a:t>
            </a:r>
            <a:r>
              <a:rPr lang="ko-KR" altLang="en-US" sz="26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이호준</a:t>
            </a: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 ; / </a:t>
            </a:r>
            <a:r>
              <a:rPr lang="ko-KR" altLang="en-US" sz="2600">
                <a:solidFill>
                  <a:srgbClr val="43D0AD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마이</a:t>
            </a:r>
            <a:r>
              <a:rPr lang="ko-KR" sz="2600">
                <a:solidFill>
                  <a:srgbClr val="43D0AD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(</a:t>
            </a:r>
            <a:r>
              <a:rPr lang="en-US" altLang="ko-KR" sz="2600">
                <a:solidFill>
                  <a:srgbClr val="43D0AD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MY</a:t>
            </a:r>
            <a:r>
              <a:rPr lang="ko-KR" sz="2600">
                <a:solidFill>
                  <a:srgbClr val="43D0AD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)</a:t>
            </a:r>
            <a:endParaRPr lang="ko-KR" altLang="en-US" sz="2600" u="none" strike="noStrike">
              <a:solidFill>
                <a:srgbClr val="43D0AD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  <a:p>
            <a:pPr>
              <a:lnSpc>
                <a:spcPct val="124499"/>
              </a:lnSpc>
            </a:pP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 // </a:t>
            </a:r>
            <a:r>
              <a:rPr lang="ko-KR" alt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팀원</a:t>
            </a:r>
            <a:r>
              <a:rPr lang="ko-KR" altLang="en-US" sz="26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sz="26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 </a:t>
            </a:r>
            <a:r>
              <a:rPr lang="ko-KR" altLang="en-US" sz="2600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이호준 박윤서 </a:t>
            </a:r>
            <a:r>
              <a:rPr lang="ko-KR" altLang="en-US" sz="2600" err="1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이근</a:t>
            </a:r>
            <a:r>
              <a:rPr lang="ko-KR" altLang="en-US" sz="2600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2600" err="1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정아람</a:t>
            </a:r>
            <a:r>
              <a:rPr lang="ko-KR" altLang="en-US" sz="2600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ko-KR" altLang="en-US" sz="2600" err="1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정의헌</a:t>
            </a:r>
            <a:r>
              <a:rPr lang="ko-KR" altLang="en-US" sz="2600">
                <a:solidFill>
                  <a:srgbClr val="DC56A9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 </a:t>
            </a:r>
            <a:r>
              <a:rPr lang="en-US" sz="26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]</a:t>
            </a:r>
            <a:endParaRPr lang="en-US" sz="26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ADBB528C-1BF7-F351-96DC-4C0B146F4C31}"/>
              </a:ext>
            </a:extLst>
          </p:cNvPr>
          <p:cNvSpPr txBox="1"/>
          <p:nvPr/>
        </p:nvSpPr>
        <p:spPr>
          <a:xfrm>
            <a:off x="3683000" y="1181100"/>
            <a:ext cx="5461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1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대주제명</a:t>
            </a:r>
            <a:r>
              <a:rPr lang="en-US" altLang="ko-KR" sz="21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: LLM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en-US" altLang="ko-KR" sz="2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활용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en-US" altLang="ko-KR" sz="2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인플루언서</a:t>
            </a:r>
            <a:r>
              <a:rPr lang="en-US" altLang="ko-KR" sz="2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 </a:t>
            </a:r>
            <a:r>
              <a:rPr lang="en-US" altLang="ko-KR" sz="2100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rPr>
              <a:t>만들기</a:t>
            </a:r>
            <a:endParaRPr lang="en-US" altLang="ko-KR" sz="2100" u="none" strike="noStrike" err="1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스크린샷, 직사각형, 일렉트릭 블루, 터쿼이즈색이(가) 표시된 사진&#10;&#10;자동 생성된 설명">
            <a:extLst>
              <a:ext uri="{FF2B5EF4-FFF2-40B4-BE49-F238E27FC236}">
                <a16:creationId xmlns:a16="http://schemas.microsoft.com/office/drawing/2014/main" id="{B8DD939E-0F4F-6E28-9A11-F09B0E36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806700"/>
            <a:ext cx="520700" cy="520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2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21200" y="1079500"/>
            <a:ext cx="2260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기술스택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974DCB11-94A7-1FEC-32B6-EE4BC0952F2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4902441-34B3-FA26-0D12-4C513FD9FF0A}"/>
              </a:ext>
            </a:extLst>
          </p:cNvPr>
          <p:cNvGrpSpPr/>
          <p:nvPr/>
        </p:nvGrpSpPr>
        <p:grpSpPr>
          <a:xfrm>
            <a:off x="2309185" y="2815937"/>
            <a:ext cx="2212015" cy="3013363"/>
            <a:chOff x="3018839" y="3093320"/>
            <a:chExt cx="2212015" cy="3013363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6A86A3FF-7E92-E3FC-E753-F802D305BD6E}"/>
                </a:ext>
              </a:extLst>
            </p:cNvPr>
            <p:cNvSpPr/>
            <p:nvPr/>
          </p:nvSpPr>
          <p:spPr>
            <a:xfrm>
              <a:off x="3018839" y="3093320"/>
              <a:ext cx="2212015" cy="3013363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5FF3C816-CB6A-351A-6C97-93A335B1152E}"/>
                </a:ext>
              </a:extLst>
            </p:cNvPr>
            <p:cNvSpPr/>
            <p:nvPr/>
          </p:nvSpPr>
          <p:spPr>
            <a:xfrm>
              <a:off x="3638515" y="3728567"/>
              <a:ext cx="972662" cy="972662"/>
            </a:xfrm>
            <a:custGeom>
              <a:avLst/>
              <a:gdLst/>
              <a:ahLst/>
              <a:cxnLst/>
              <a:rect l="l" t="t" r="r" b="b"/>
              <a:pathLst>
                <a:path w="972662" h="972662">
                  <a:moveTo>
                    <a:pt x="0" y="0"/>
                  </a:moveTo>
                  <a:lnTo>
                    <a:pt x="972662" y="0"/>
                  </a:lnTo>
                  <a:lnTo>
                    <a:pt x="972662" y="972662"/>
                  </a:lnTo>
                  <a:lnTo>
                    <a:pt x="0" y="972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C024FF1-9D4C-76EC-04CA-EFE8123B80B7}"/>
                </a:ext>
              </a:extLst>
            </p:cNvPr>
            <p:cNvSpPr/>
            <p:nvPr/>
          </p:nvSpPr>
          <p:spPr>
            <a:xfrm>
              <a:off x="3579400" y="4796177"/>
              <a:ext cx="1090892" cy="1090892"/>
            </a:xfrm>
            <a:custGeom>
              <a:avLst/>
              <a:gdLst/>
              <a:ahLst/>
              <a:cxnLst/>
              <a:rect l="l" t="t" r="r" b="b"/>
              <a:pathLst>
                <a:path w="1090892" h="1090892">
                  <a:moveTo>
                    <a:pt x="0" y="0"/>
                  </a:moveTo>
                  <a:lnTo>
                    <a:pt x="1090892" y="0"/>
                  </a:lnTo>
                  <a:lnTo>
                    <a:pt x="1090892" y="1090892"/>
                  </a:lnTo>
                  <a:lnTo>
                    <a:pt x="0" y="1090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61" name="TextBox 50">
              <a:extLst>
                <a:ext uri="{FF2B5EF4-FFF2-40B4-BE49-F238E27FC236}">
                  <a16:creationId xmlns:a16="http://schemas.microsoft.com/office/drawing/2014/main" id="{D5671982-EA46-60CF-4F0C-73112E4E6A1E}"/>
                </a:ext>
              </a:extLst>
            </p:cNvPr>
            <p:cNvSpPr txBox="1"/>
            <p:nvPr/>
          </p:nvSpPr>
          <p:spPr>
            <a:xfrm>
              <a:off x="3618987" y="3225345"/>
              <a:ext cx="1108967" cy="3416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873"/>
                </a:lnSpc>
              </a:pPr>
              <a:r>
                <a:rPr lang="en-US" sz="2052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Backend</a:t>
              </a: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52492818-2775-3CBC-7514-B90343C320E4}"/>
              </a:ext>
            </a:extLst>
          </p:cNvPr>
          <p:cNvSpPr/>
          <p:nvPr/>
        </p:nvSpPr>
        <p:spPr>
          <a:xfrm>
            <a:off x="5071215" y="2835309"/>
            <a:ext cx="5978645" cy="3023050"/>
          </a:xfrm>
          <a:prstGeom prst="roundRect">
            <a:avLst/>
          </a:prstGeom>
          <a:solidFill>
            <a:srgbClr val="FFFFFF">
              <a:alpha val="60000"/>
            </a:srgbClr>
          </a:solidFill>
          <a:ln w="57150"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0" name="Freeform 31">
            <a:extLst>
              <a:ext uri="{FF2B5EF4-FFF2-40B4-BE49-F238E27FC236}">
                <a16:creationId xmlns:a16="http://schemas.microsoft.com/office/drawing/2014/main" id="{9D0B0BAD-01AE-98F1-69D3-4CD529E4EFD3}"/>
              </a:ext>
            </a:extLst>
          </p:cNvPr>
          <p:cNvSpPr/>
          <p:nvPr/>
        </p:nvSpPr>
        <p:spPr>
          <a:xfrm>
            <a:off x="6321939" y="4519179"/>
            <a:ext cx="1145914" cy="1145914"/>
          </a:xfrm>
          <a:custGeom>
            <a:avLst/>
            <a:gdLst/>
            <a:ahLst/>
            <a:cxnLst/>
            <a:rect l="l" t="t" r="r" b="b"/>
            <a:pathLst>
              <a:path w="1093468" h="1093468">
                <a:moveTo>
                  <a:pt x="0" y="0"/>
                </a:moveTo>
                <a:lnTo>
                  <a:pt x="1093467" y="0"/>
                </a:lnTo>
                <a:lnTo>
                  <a:pt x="1093467" y="1093467"/>
                </a:lnTo>
                <a:lnTo>
                  <a:pt x="0" y="10934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1" name="Freeform 32">
            <a:extLst>
              <a:ext uri="{FF2B5EF4-FFF2-40B4-BE49-F238E27FC236}">
                <a16:creationId xmlns:a16="http://schemas.microsoft.com/office/drawing/2014/main" id="{2D5B64E9-ECE7-B8C8-B580-7E7834569344}"/>
              </a:ext>
            </a:extLst>
          </p:cNvPr>
          <p:cNvSpPr/>
          <p:nvPr/>
        </p:nvSpPr>
        <p:spPr>
          <a:xfrm>
            <a:off x="7353319" y="4520452"/>
            <a:ext cx="1157405" cy="1157405"/>
          </a:xfrm>
          <a:custGeom>
            <a:avLst/>
            <a:gdLst/>
            <a:ahLst/>
            <a:cxnLst/>
            <a:rect l="l" t="t" r="r" b="b"/>
            <a:pathLst>
              <a:path w="1157405" h="1157405">
                <a:moveTo>
                  <a:pt x="0" y="0"/>
                </a:moveTo>
                <a:lnTo>
                  <a:pt x="1157405" y="0"/>
                </a:lnTo>
                <a:lnTo>
                  <a:pt x="1157405" y="1157405"/>
                </a:lnTo>
                <a:lnTo>
                  <a:pt x="0" y="1157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3" name="Freeform 34">
            <a:extLst>
              <a:ext uri="{FF2B5EF4-FFF2-40B4-BE49-F238E27FC236}">
                <a16:creationId xmlns:a16="http://schemas.microsoft.com/office/drawing/2014/main" id="{5735C50A-2DC7-8A08-C49E-5CDC9EDF6DB4}"/>
              </a:ext>
            </a:extLst>
          </p:cNvPr>
          <p:cNvSpPr/>
          <p:nvPr/>
        </p:nvSpPr>
        <p:spPr>
          <a:xfrm>
            <a:off x="5434208" y="3613475"/>
            <a:ext cx="837006" cy="837006"/>
          </a:xfrm>
          <a:custGeom>
            <a:avLst/>
            <a:gdLst/>
            <a:ahLst/>
            <a:cxnLst/>
            <a:rect l="l" t="t" r="r" b="b"/>
            <a:pathLst>
              <a:path w="837006" h="837006">
                <a:moveTo>
                  <a:pt x="0" y="0"/>
                </a:moveTo>
                <a:lnTo>
                  <a:pt x="837007" y="0"/>
                </a:lnTo>
                <a:lnTo>
                  <a:pt x="837007" y="837007"/>
                </a:lnTo>
                <a:lnTo>
                  <a:pt x="0" y="8370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4" name="Freeform 35">
            <a:extLst>
              <a:ext uri="{FF2B5EF4-FFF2-40B4-BE49-F238E27FC236}">
                <a16:creationId xmlns:a16="http://schemas.microsoft.com/office/drawing/2014/main" id="{E474ACC8-1A15-9010-AC1A-476283466769}"/>
              </a:ext>
            </a:extLst>
          </p:cNvPr>
          <p:cNvSpPr/>
          <p:nvPr/>
        </p:nvSpPr>
        <p:spPr>
          <a:xfrm>
            <a:off x="5438923" y="4635684"/>
            <a:ext cx="837007" cy="837007"/>
          </a:xfrm>
          <a:custGeom>
            <a:avLst/>
            <a:gdLst/>
            <a:ahLst/>
            <a:cxnLst/>
            <a:rect l="l" t="t" r="r" b="b"/>
            <a:pathLst>
              <a:path w="914934" h="914934">
                <a:moveTo>
                  <a:pt x="0" y="0"/>
                </a:moveTo>
                <a:lnTo>
                  <a:pt x="914934" y="0"/>
                </a:lnTo>
                <a:lnTo>
                  <a:pt x="914934" y="914933"/>
                </a:lnTo>
                <a:lnTo>
                  <a:pt x="0" y="9149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747CE4E0-BEA1-E96F-EB23-2B254B806F65}"/>
              </a:ext>
            </a:extLst>
          </p:cNvPr>
          <p:cNvSpPr txBox="1"/>
          <p:nvPr/>
        </p:nvSpPr>
        <p:spPr>
          <a:xfrm>
            <a:off x="7508698" y="3029374"/>
            <a:ext cx="1200885" cy="341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73"/>
              </a:lnSpc>
            </a:pPr>
            <a:r>
              <a:rPr lang="en-US" sz="205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oxima Nova"/>
                <a:sym typeface="Proxima Nova"/>
              </a:rPr>
              <a:t>Frontend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D74487-A2D6-8603-7CC3-78B4AC1B10A8}"/>
              </a:ext>
            </a:extLst>
          </p:cNvPr>
          <p:cNvGrpSpPr/>
          <p:nvPr/>
        </p:nvGrpSpPr>
        <p:grpSpPr>
          <a:xfrm>
            <a:off x="11638620" y="2835307"/>
            <a:ext cx="3702335" cy="3061796"/>
            <a:chOff x="13161935" y="2773665"/>
            <a:chExt cx="3702335" cy="306179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E5D1F84-C830-896D-AB2A-C9F592E0699E}"/>
                </a:ext>
              </a:extLst>
            </p:cNvPr>
            <p:cNvSpPr/>
            <p:nvPr/>
          </p:nvSpPr>
          <p:spPr>
            <a:xfrm>
              <a:off x="13161935" y="2773665"/>
              <a:ext cx="3702335" cy="3061796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938BE0D3-02FB-3874-9979-0AD08A70799F}"/>
                </a:ext>
              </a:extLst>
            </p:cNvPr>
            <p:cNvSpPr/>
            <p:nvPr/>
          </p:nvSpPr>
          <p:spPr>
            <a:xfrm>
              <a:off x="13644997" y="4469888"/>
              <a:ext cx="1148173" cy="1029134"/>
            </a:xfrm>
            <a:custGeom>
              <a:avLst/>
              <a:gdLst/>
              <a:ahLst/>
              <a:cxnLst/>
              <a:rect l="l" t="t" r="r" b="b"/>
              <a:pathLst>
                <a:path w="1148173" h="1029134">
                  <a:moveTo>
                    <a:pt x="0" y="0"/>
                  </a:moveTo>
                  <a:lnTo>
                    <a:pt x="1148172" y="0"/>
                  </a:lnTo>
                  <a:lnTo>
                    <a:pt x="1148172" y="1029133"/>
                  </a:lnTo>
                  <a:lnTo>
                    <a:pt x="0" y="1029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t="-5783" b="-578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A40B05B7-911B-A7F5-2377-26E2C6630393}"/>
                </a:ext>
              </a:extLst>
            </p:cNvPr>
            <p:cNvSpPr/>
            <p:nvPr/>
          </p:nvSpPr>
          <p:spPr>
            <a:xfrm>
              <a:off x="14457839" y="3311430"/>
              <a:ext cx="1131436" cy="1131436"/>
            </a:xfrm>
            <a:custGeom>
              <a:avLst/>
              <a:gdLst/>
              <a:ahLst/>
              <a:cxnLst/>
              <a:rect l="l" t="t" r="r" b="b"/>
              <a:pathLst>
                <a:path w="1131436" h="1131436">
                  <a:moveTo>
                    <a:pt x="0" y="0"/>
                  </a:moveTo>
                  <a:lnTo>
                    <a:pt x="1131436" y="0"/>
                  </a:lnTo>
                  <a:lnTo>
                    <a:pt x="1131436" y="1131436"/>
                  </a:lnTo>
                  <a:lnTo>
                    <a:pt x="0" y="1131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E53505EB-12A5-E9FE-4F61-64033609C11E}"/>
                </a:ext>
              </a:extLst>
            </p:cNvPr>
            <p:cNvSpPr/>
            <p:nvPr/>
          </p:nvSpPr>
          <p:spPr>
            <a:xfrm>
              <a:off x="15212360" y="4413969"/>
              <a:ext cx="1148173" cy="1160345"/>
            </a:xfrm>
            <a:custGeom>
              <a:avLst/>
              <a:gdLst/>
              <a:ahLst/>
              <a:cxnLst/>
              <a:rect l="l" t="t" r="r" b="b"/>
              <a:pathLst>
                <a:path w="1148173" h="1160345">
                  <a:moveTo>
                    <a:pt x="0" y="0"/>
                  </a:moveTo>
                  <a:lnTo>
                    <a:pt x="1148173" y="0"/>
                  </a:lnTo>
                  <a:lnTo>
                    <a:pt x="1148173" y="1160345"/>
                  </a:lnTo>
                  <a:lnTo>
                    <a:pt x="0" y="1160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1060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64" name="TextBox 53">
              <a:extLst>
                <a:ext uri="{FF2B5EF4-FFF2-40B4-BE49-F238E27FC236}">
                  <a16:creationId xmlns:a16="http://schemas.microsoft.com/office/drawing/2014/main" id="{A24645A5-6A32-C7BF-0EB5-D252752C4ECF}"/>
                </a:ext>
              </a:extLst>
            </p:cNvPr>
            <p:cNvSpPr txBox="1"/>
            <p:nvPr/>
          </p:nvSpPr>
          <p:spPr>
            <a:xfrm>
              <a:off x="14215352" y="2896006"/>
              <a:ext cx="1703087" cy="3416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873"/>
                </a:lnSpc>
              </a:pPr>
              <a:r>
                <a:rPr lang="en-US" sz="2052" dirty="0">
                  <a:solidFill>
                    <a:srgbClr val="FFFFFF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Infrastructure</a:t>
              </a:r>
            </a:p>
          </p:txBody>
        </p:sp>
      </p:grpSp>
      <p:pic>
        <p:nvPicPr>
          <p:cNvPr id="1030" name="Picture 6" descr="@piniajs">
            <a:extLst>
              <a:ext uri="{FF2B5EF4-FFF2-40B4-BE49-F238E27FC236}">
                <a16:creationId xmlns:a16="http://schemas.microsoft.com/office/drawing/2014/main" id="{71096E6A-07DA-5A98-55C7-29603965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14" y="3462575"/>
            <a:ext cx="1006490" cy="100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B3B7C516-C976-09C7-0AF3-26361DD5DCB6}"/>
              </a:ext>
            </a:extLst>
          </p:cNvPr>
          <p:cNvGrpSpPr/>
          <p:nvPr/>
        </p:nvGrpSpPr>
        <p:grpSpPr>
          <a:xfrm>
            <a:off x="7436507" y="6382381"/>
            <a:ext cx="7893147" cy="3013363"/>
            <a:chOff x="8146161" y="6659764"/>
            <a:chExt cx="7893147" cy="301336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E24E26C-74C9-89EB-8E3E-F447C02EAE31}"/>
                </a:ext>
              </a:extLst>
            </p:cNvPr>
            <p:cNvGrpSpPr/>
            <p:nvPr/>
          </p:nvGrpSpPr>
          <p:grpSpPr>
            <a:xfrm>
              <a:off x="8146161" y="6659764"/>
              <a:ext cx="7893147" cy="3013363"/>
              <a:chOff x="8146161" y="6659764"/>
              <a:chExt cx="7893147" cy="3013363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52EA22BD-B835-A693-9383-BE53431A546C}"/>
                  </a:ext>
                </a:extLst>
              </p:cNvPr>
              <p:cNvSpPr/>
              <p:nvPr/>
            </p:nvSpPr>
            <p:spPr>
              <a:xfrm>
                <a:off x="8146161" y="6659764"/>
                <a:ext cx="7893147" cy="3013363"/>
              </a:xfrm>
              <a:prstGeom prst="roundRect">
                <a:avLst/>
              </a:prstGeom>
              <a:solidFill>
                <a:srgbClr val="FFFFFF">
                  <a:alpha val="60000"/>
                </a:srgbClr>
              </a:solidFill>
              <a:ln w="57150">
                <a:solidFill>
                  <a:srgbClr val="42C5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  <p:sp>
            <p:nvSpPr>
              <p:cNvPr id="65" name="TextBox 55">
                <a:extLst>
                  <a:ext uri="{FF2B5EF4-FFF2-40B4-BE49-F238E27FC236}">
                    <a16:creationId xmlns:a16="http://schemas.microsoft.com/office/drawing/2014/main" id="{BF967ECB-B309-3DF4-9B82-454B729C1E8D}"/>
                  </a:ext>
                </a:extLst>
              </p:cNvPr>
              <p:cNvSpPr txBox="1"/>
              <p:nvPr/>
            </p:nvSpPr>
            <p:spPr>
              <a:xfrm>
                <a:off x="11629769" y="6909864"/>
                <a:ext cx="925931" cy="34433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2873"/>
                  </a:lnSpc>
                </a:pPr>
                <a:r>
                  <a:rPr lang="en-US" sz="2052" dirty="0">
                    <a:solidFill>
                      <a:srgbClr val="FFFFFF"/>
                    </a:solidFill>
                    <a:latin typeface="Noto Sans KR" panose="020B0200000000000000" pitchFamily="34" charset="-128"/>
                    <a:ea typeface="Noto Sans KR" panose="020B0200000000000000" pitchFamily="34" charset="-128"/>
                    <a:cs typeface="Proxima Nova"/>
                    <a:sym typeface="Proxima Nova"/>
                  </a:rPr>
                  <a:t>AI Core</a:t>
                </a:r>
              </a:p>
            </p:txBody>
          </p:sp>
        </p:grp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A1696653-9958-2B6C-C1CD-7C6E074DAF05}"/>
                </a:ext>
              </a:extLst>
            </p:cNvPr>
            <p:cNvSpPr/>
            <p:nvPr/>
          </p:nvSpPr>
          <p:spPr>
            <a:xfrm>
              <a:off x="11072074" y="7602705"/>
              <a:ext cx="2747852" cy="568453"/>
            </a:xfrm>
            <a:custGeom>
              <a:avLst/>
              <a:gdLst/>
              <a:ahLst/>
              <a:cxnLst/>
              <a:rect l="l" t="t" r="r" b="b"/>
              <a:pathLst>
                <a:path w="1968512" h="709356">
                  <a:moveTo>
                    <a:pt x="0" y="0"/>
                  </a:moveTo>
                  <a:lnTo>
                    <a:pt x="1968512" y="0"/>
                  </a:lnTo>
                  <a:lnTo>
                    <a:pt x="1968512" y="709357"/>
                  </a:lnTo>
                  <a:lnTo>
                    <a:pt x="0" y="709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-12715" t="-66697" r="-14893" b="-55588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4FBC33E2-9A23-299A-6527-621FD21FA5A0}"/>
                </a:ext>
              </a:extLst>
            </p:cNvPr>
            <p:cNvSpPr/>
            <p:nvPr/>
          </p:nvSpPr>
          <p:spPr>
            <a:xfrm>
              <a:off x="8474261" y="7535448"/>
              <a:ext cx="2412316" cy="654188"/>
            </a:xfrm>
            <a:custGeom>
              <a:avLst/>
              <a:gdLst/>
              <a:ahLst/>
              <a:cxnLst/>
              <a:rect l="l" t="t" r="r" b="b"/>
              <a:pathLst>
                <a:path w="1605466" h="435381">
                  <a:moveTo>
                    <a:pt x="0" y="0"/>
                  </a:moveTo>
                  <a:lnTo>
                    <a:pt x="1605466" y="0"/>
                  </a:lnTo>
                  <a:lnTo>
                    <a:pt x="1605466" y="435380"/>
                  </a:lnTo>
                  <a:lnTo>
                    <a:pt x="0" y="435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4BA358BB-03B6-A95A-DBFF-798B286096C2}"/>
                </a:ext>
              </a:extLst>
            </p:cNvPr>
            <p:cNvSpPr/>
            <p:nvPr/>
          </p:nvSpPr>
          <p:spPr>
            <a:xfrm>
              <a:off x="8380737" y="8433169"/>
              <a:ext cx="3323589" cy="685228"/>
            </a:xfrm>
            <a:custGeom>
              <a:avLst/>
              <a:gdLst/>
              <a:ahLst/>
              <a:cxnLst/>
              <a:rect l="l" t="t" r="r" b="b"/>
              <a:pathLst>
                <a:path w="2848212" h="587219">
                  <a:moveTo>
                    <a:pt x="0" y="0"/>
                  </a:moveTo>
                  <a:lnTo>
                    <a:pt x="2848212" y="0"/>
                  </a:lnTo>
                  <a:lnTo>
                    <a:pt x="2848212" y="587218"/>
                  </a:lnTo>
                  <a:lnTo>
                    <a:pt x="0" y="587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pic>
          <p:nvPicPr>
            <p:cNvPr id="1026" name="Picture 2" descr="faiss">
              <a:extLst>
                <a:ext uri="{FF2B5EF4-FFF2-40B4-BE49-F238E27FC236}">
                  <a16:creationId xmlns:a16="http://schemas.microsoft.com/office/drawing/2014/main" id="{F2A116DF-8E7B-11B7-8BDD-085C31222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7381" y="7505849"/>
              <a:ext cx="1452682" cy="7108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2CB9B91-691E-4696-54E1-D08D38BD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988800" y="8565239"/>
              <a:ext cx="2968806" cy="4948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430F8E-0F3E-279B-5A0A-F843CD9F39D6}"/>
              </a:ext>
            </a:extLst>
          </p:cNvPr>
          <p:cNvGrpSpPr/>
          <p:nvPr/>
        </p:nvGrpSpPr>
        <p:grpSpPr>
          <a:xfrm>
            <a:off x="2318493" y="6417551"/>
            <a:ext cx="4525683" cy="2944365"/>
            <a:chOff x="3028147" y="6694934"/>
            <a:chExt cx="4525683" cy="294436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4E16DA9-93FA-B45B-D573-B4D816745324}"/>
                </a:ext>
              </a:extLst>
            </p:cNvPr>
            <p:cNvSpPr/>
            <p:nvPr/>
          </p:nvSpPr>
          <p:spPr>
            <a:xfrm>
              <a:off x="3028147" y="6694934"/>
              <a:ext cx="4525683" cy="2944365"/>
            </a:xfrm>
            <a:prstGeom prst="roundRect">
              <a:avLst/>
            </a:prstGeom>
            <a:solidFill>
              <a:srgbClr val="FFFFFF">
                <a:alpha val="60000"/>
              </a:srgbClr>
            </a:solidFill>
            <a:ln w="57150"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7E6746D9-1F6A-4FCC-62FE-2258915C5C8C}"/>
                </a:ext>
              </a:extLst>
            </p:cNvPr>
            <p:cNvSpPr/>
            <p:nvPr/>
          </p:nvSpPr>
          <p:spPr>
            <a:xfrm>
              <a:off x="4131347" y="7510521"/>
              <a:ext cx="881739" cy="881739"/>
            </a:xfrm>
            <a:custGeom>
              <a:avLst/>
              <a:gdLst/>
              <a:ahLst/>
              <a:cxnLst/>
              <a:rect l="l" t="t" r="r" b="b"/>
              <a:pathLst>
                <a:path w="1174563" h="1174563">
                  <a:moveTo>
                    <a:pt x="0" y="0"/>
                  </a:moveTo>
                  <a:lnTo>
                    <a:pt x="1174563" y="0"/>
                  </a:lnTo>
                  <a:lnTo>
                    <a:pt x="1174563" y="1174564"/>
                  </a:lnTo>
                  <a:lnTo>
                    <a:pt x="0" y="1174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CE8C6458-B030-4D55-53E2-1CF305F04843}"/>
                </a:ext>
              </a:extLst>
            </p:cNvPr>
            <p:cNvSpPr/>
            <p:nvPr/>
          </p:nvSpPr>
          <p:spPr>
            <a:xfrm>
              <a:off x="5413190" y="7447913"/>
              <a:ext cx="977965" cy="977965"/>
            </a:xfrm>
            <a:custGeom>
              <a:avLst/>
              <a:gdLst/>
              <a:ahLst/>
              <a:cxnLst/>
              <a:rect l="l" t="t" r="r" b="b"/>
              <a:pathLst>
                <a:path w="1308903" h="1308903">
                  <a:moveTo>
                    <a:pt x="0" y="0"/>
                  </a:moveTo>
                  <a:lnTo>
                    <a:pt x="1308903" y="0"/>
                  </a:lnTo>
                  <a:lnTo>
                    <a:pt x="1308903" y="1308903"/>
                  </a:lnTo>
                  <a:lnTo>
                    <a:pt x="0" y="1308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99AF0A66-983C-2693-9565-2F0A239537FA}"/>
                </a:ext>
              </a:extLst>
            </p:cNvPr>
            <p:cNvSpPr/>
            <p:nvPr/>
          </p:nvSpPr>
          <p:spPr>
            <a:xfrm>
              <a:off x="4131347" y="8537022"/>
              <a:ext cx="881739" cy="881739"/>
            </a:xfrm>
            <a:custGeom>
              <a:avLst/>
              <a:gdLst/>
              <a:ahLst/>
              <a:cxnLst/>
              <a:rect l="l" t="t" r="r" b="b"/>
              <a:pathLst>
                <a:path w="1241796" h="1241796">
                  <a:moveTo>
                    <a:pt x="0" y="0"/>
                  </a:moveTo>
                  <a:lnTo>
                    <a:pt x="1241796" y="0"/>
                  </a:lnTo>
                  <a:lnTo>
                    <a:pt x="1241796" y="1241796"/>
                  </a:lnTo>
                  <a:lnTo>
                    <a:pt x="0" y="124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ore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62" name="TextBox 51">
              <a:extLst>
                <a:ext uri="{FF2B5EF4-FFF2-40B4-BE49-F238E27FC236}">
                  <a16:creationId xmlns:a16="http://schemas.microsoft.com/office/drawing/2014/main" id="{7178DC51-8000-B800-7794-B9E0F67A8682}"/>
                </a:ext>
              </a:extLst>
            </p:cNvPr>
            <p:cNvSpPr txBox="1"/>
            <p:nvPr/>
          </p:nvSpPr>
          <p:spPr>
            <a:xfrm>
              <a:off x="4517705" y="6909864"/>
              <a:ext cx="1834821" cy="3416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873"/>
                </a:lnSpc>
              </a:pPr>
              <a:r>
                <a:rPr lang="en-US" sz="205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oxima Nova"/>
                  <a:sym typeface="Proxima Nova"/>
                </a:rPr>
                <a:t>Collaboration</a:t>
              </a:r>
            </a:p>
          </p:txBody>
        </p:sp>
        <p:pic>
          <p:nvPicPr>
            <p:cNvPr id="1046" name="Picture 22" descr="discord logo png, discord icon transparent png 18930500 PNG">
              <a:extLst>
                <a:ext uri="{FF2B5EF4-FFF2-40B4-BE49-F238E27FC236}">
                  <a16:creationId xmlns:a16="http://schemas.microsoft.com/office/drawing/2014/main" id="{CC73077A-E826-BE5F-677B-5D2F90EFE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8" t="30070" r="24322" b="30057"/>
            <a:stretch/>
          </p:blipFill>
          <p:spPr bwMode="auto">
            <a:xfrm>
              <a:off x="5451819" y="8664021"/>
              <a:ext cx="900708" cy="70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0" name="Picture 26" descr="Download Markdown Logo in SVG Vector or PNG File Format - Logo.wine">
            <a:extLst>
              <a:ext uri="{FF2B5EF4-FFF2-40B4-BE49-F238E27FC236}">
                <a16:creationId xmlns:a16="http://schemas.microsoft.com/office/drawing/2014/main" id="{B00C9976-DA21-6E13-B71F-391331106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8" t="15679" r="13937" b="15926"/>
          <a:stretch/>
        </p:blipFill>
        <p:spPr bwMode="auto">
          <a:xfrm>
            <a:off x="9578417" y="3689148"/>
            <a:ext cx="1008563" cy="63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orld Emblem Featured in Axios: Record-Breaking Month | World Emblem">
            <a:extLst>
              <a:ext uri="{FF2B5EF4-FFF2-40B4-BE49-F238E27FC236}">
                <a16:creationId xmlns:a16="http://schemas.microsoft.com/office/drawing/2014/main" id="{DBC10F2B-C942-9AA7-B233-388DFC788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054" y="4766187"/>
            <a:ext cx="2025091" cy="5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BF3F87AD-A3AB-7AE2-BC2F-6E7297E14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53" y="3756111"/>
            <a:ext cx="1966673" cy="4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5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3" descr="스크린샷, 직사각형, 일렉트릭 블루, 터쿼이즈색이(가) 표시된 사진&#10;&#10;자동 생성된 설명">
            <a:extLst>
              <a:ext uri="{FF2B5EF4-FFF2-40B4-BE49-F238E27FC236}">
                <a16:creationId xmlns:a16="http://schemas.microsoft.com/office/drawing/2014/main" id="{4DE0A763-74FE-FA14-39A9-E424FB99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2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540572" y="1040755"/>
            <a:ext cx="5050295" cy="889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프로젝트 기획 </a:t>
            </a:r>
            <a:r>
              <a:rPr lang="ko-KR" altLang="en-US" sz="48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rPr>
              <a:t>동기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974DCB11-94A7-1FEC-32B6-EE4BC0952F2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0CA7C2-26B2-69B8-243D-676C28E9C843}"/>
              </a:ext>
            </a:extLst>
          </p:cNvPr>
          <p:cNvSpPr txBox="1"/>
          <p:nvPr/>
        </p:nvSpPr>
        <p:spPr>
          <a:xfrm>
            <a:off x="1846236" y="9017547"/>
            <a:ext cx="87563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24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인플루언서</a:t>
            </a:r>
            <a:r>
              <a:rPr 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직업 인식 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조사</a:t>
            </a:r>
            <a:endParaRPr lang="ko-KR" altLang="en-US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(출처</a:t>
            </a:r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 - </a:t>
            </a:r>
            <a:r>
              <a:rPr lang="ko-KR" altLang="en-US" sz="24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한국인플루언서산업협회</a:t>
            </a:r>
            <a:r>
              <a:rPr lang="ko-KR" alt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레뷰코퍼레이션</a:t>
            </a:r>
            <a:r>
              <a:rPr lang="en-US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)</a:t>
            </a:r>
            <a:endParaRPr lang="en-US" altLang="ko-KR" sz="2400" err="1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pic>
        <p:nvPicPr>
          <p:cNvPr id="46" name="그림 45" descr="인플루언서를 전업으로 전향할 계획">
            <a:extLst>
              <a:ext uri="{FF2B5EF4-FFF2-40B4-BE49-F238E27FC236}">
                <a16:creationId xmlns:a16="http://schemas.microsoft.com/office/drawing/2014/main" id="{E33661B2-242C-5DA4-C001-25117A6367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522" y="2821311"/>
            <a:ext cx="8444991" cy="5985511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42C5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D9CF496F-9DCD-D547-167D-FEF630136A1F}"/>
              </a:ext>
            </a:extLst>
          </p:cNvPr>
          <p:cNvGrpSpPr/>
          <p:nvPr/>
        </p:nvGrpSpPr>
        <p:grpSpPr>
          <a:xfrm>
            <a:off x="11387027" y="2697408"/>
            <a:ext cx="5985163" cy="1662545"/>
            <a:chOff x="11387027" y="2648976"/>
            <a:chExt cx="5985163" cy="16625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AE7971-F51F-0572-D5BF-8E5646F890BC}"/>
                </a:ext>
              </a:extLst>
            </p:cNvPr>
            <p:cNvSpPr txBox="1"/>
            <p:nvPr/>
          </p:nvSpPr>
          <p:spPr>
            <a:xfrm>
              <a:off x="11530739" y="3006672"/>
              <a:ext cx="5523208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소셜</a:t>
              </a:r>
              <a:r>
                <a:rPr lang="en-US" altLang="ko-KR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미디어의</a:t>
              </a:r>
              <a:r>
                <a:rPr lang="en-US" altLang="ko-KR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발전으로</a:t>
              </a:r>
              <a:endParaRPr lang="en-US" altLang="ko-KR" sz="2800" dirty="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/>
              </a:endParaRPr>
            </a:p>
            <a:p>
              <a:pPr algn="ctr"/>
              <a:r>
                <a:rPr lang="ko-KR" altLang="en-US" sz="2800" dirty="0" err="1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인플루언서</a:t>
              </a:r>
              <a:r>
                <a:rPr lang="en-US" altLang="ko-KR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직업이</a:t>
              </a:r>
              <a:r>
                <a:rPr lang="en-US" altLang="ko-KR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급속히</a:t>
              </a:r>
              <a:r>
                <a:rPr lang="en-US" altLang="ko-KR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</a:t>
              </a:r>
              <a:r>
                <a:rPr lang="ko-KR" altLang="en-US" sz="2800" dirty="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성장</a:t>
              </a:r>
              <a:endParaRPr lang="en-US" altLang="ko-KR" sz="280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DFCE76E-EF5F-FB5B-C470-A1496AF25E35}"/>
                </a:ext>
              </a:extLst>
            </p:cNvPr>
            <p:cNvSpPr/>
            <p:nvPr/>
          </p:nvSpPr>
          <p:spPr>
            <a:xfrm>
              <a:off x="11387027" y="2648976"/>
              <a:ext cx="5985163" cy="1662545"/>
            </a:xfrm>
            <a:prstGeom prst="roundRect">
              <a:avLst/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053619E-4039-DBC6-3842-87ECB18F3A7E}"/>
              </a:ext>
            </a:extLst>
          </p:cNvPr>
          <p:cNvGrpSpPr/>
          <p:nvPr/>
        </p:nvGrpSpPr>
        <p:grpSpPr>
          <a:xfrm>
            <a:off x="11387026" y="4983407"/>
            <a:ext cx="5985163" cy="1662545"/>
            <a:chOff x="11445145" y="4886543"/>
            <a:chExt cx="5985163" cy="16625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F274DA-DB84-0DC6-C202-79856554CE71}"/>
                </a:ext>
              </a:extLst>
            </p:cNvPr>
            <p:cNvSpPr txBox="1"/>
            <p:nvPr/>
          </p:nvSpPr>
          <p:spPr>
            <a:xfrm>
              <a:off x="11521052" y="5244239"/>
              <a:ext cx="5523208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2800" err="1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인플루언서는</a:t>
              </a:r>
              <a:r>
                <a:rPr lang="ko-KR" sz="28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단순한 콘텐츠 생성자를 넘어 중요한 </a:t>
              </a:r>
              <a:r>
                <a:rPr lang="ko-KR" sz="2800" err="1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직업군</a:t>
              </a:r>
              <a:endParaRPr lang="ko-KR" sz="2800" err="1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605D2CC-C39C-0B59-310F-F86253A75FED}"/>
                </a:ext>
              </a:extLst>
            </p:cNvPr>
            <p:cNvSpPr/>
            <p:nvPr/>
          </p:nvSpPr>
          <p:spPr>
            <a:xfrm>
              <a:off x="11445145" y="4886543"/>
              <a:ext cx="5985163" cy="1662545"/>
            </a:xfrm>
            <a:prstGeom prst="roundRect">
              <a:avLst/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43B938A-08E1-D99B-3901-F5D5EB0CC5ED}"/>
              </a:ext>
            </a:extLst>
          </p:cNvPr>
          <p:cNvGrpSpPr/>
          <p:nvPr/>
        </p:nvGrpSpPr>
        <p:grpSpPr>
          <a:xfrm>
            <a:off x="11387027" y="7143485"/>
            <a:ext cx="5985163" cy="1662545"/>
            <a:chOff x="11387027" y="7056307"/>
            <a:chExt cx="5985163" cy="16625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7815A4-866A-BCFB-5D15-1CA883E10622}"/>
                </a:ext>
              </a:extLst>
            </p:cNvPr>
            <p:cNvSpPr txBox="1"/>
            <p:nvPr/>
          </p:nvSpPr>
          <p:spPr>
            <a:xfrm>
              <a:off x="11608231" y="7200901"/>
              <a:ext cx="5523208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28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많은 사람들이 </a:t>
              </a:r>
              <a:r>
                <a:rPr lang="ko-KR" sz="2800" err="1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인플루언서로</a:t>
              </a:r>
              <a:r>
                <a:rPr lang="ko-KR" sz="28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 활동하고 싶어하지만,</a:t>
              </a:r>
              <a:endParaRPr lang="ko-KR" altLang="en-US" sz="2800">
                <a:solidFill>
                  <a:srgbClr val="000000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endParaRPr>
            </a:p>
            <a:p>
              <a:pPr algn="ctr"/>
              <a:r>
                <a:rPr lang="ko-KR" sz="2800">
                  <a:solidFill>
                    <a:srgbClr val="F0EFEB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  <a:cs typeface="Pretendard"/>
                </a:rPr>
                <a:t>체계적인 가이드가 부족</a:t>
              </a:r>
              <a:endParaRPr lang="ko-KR" sz="2800">
                <a:latin typeface="Noto Sans KR" panose="020B0200000000000000" pitchFamily="34" charset="-128"/>
                <a:ea typeface="Noto Sans KR" panose="020B0200000000000000" pitchFamily="34" charset="-128"/>
                <a:cs typeface="Calibri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8074174-7A08-6403-66A7-49FAFEE5C50D}"/>
                </a:ext>
              </a:extLst>
            </p:cNvPr>
            <p:cNvSpPr/>
            <p:nvPr/>
          </p:nvSpPr>
          <p:spPr>
            <a:xfrm>
              <a:off x="11387027" y="7056307"/>
              <a:ext cx="5985163" cy="1662545"/>
            </a:xfrm>
            <a:prstGeom prst="roundRect">
              <a:avLst/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37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3C8F80-5303-56B7-FF33-1AFEAFBD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3" descr="스크린샷, 직사각형, 일렉트릭 블루, 터쿼이즈색이(가) 표시된 사진&#10;&#10;자동 생성된 설명">
            <a:extLst>
              <a:ext uri="{FF2B5EF4-FFF2-40B4-BE49-F238E27FC236}">
                <a16:creationId xmlns:a16="http://schemas.microsoft.com/office/drawing/2014/main" id="{AE20E018-6B9A-7632-A26B-D27ACD698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46FD42C0-E35A-58D0-49A8-DFE7D01EB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61" name="Picture 3">
            <a:extLst>
              <a:ext uri="{FF2B5EF4-FFF2-40B4-BE49-F238E27FC236}">
                <a16:creationId xmlns:a16="http://schemas.microsoft.com/office/drawing/2014/main" id="{23102BF6-965A-0BF6-A879-BA2660D14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4899D56C-2B50-E2E0-AD18-D3077E3BE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3" name="Picture 5">
            <a:extLst>
              <a:ext uri="{FF2B5EF4-FFF2-40B4-BE49-F238E27FC236}">
                <a16:creationId xmlns:a16="http://schemas.microsoft.com/office/drawing/2014/main" id="{F000D5ED-F065-F779-449D-EA827817F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DA2A2726-183F-518A-DFA2-D141622D5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65" name="Picture 7">
            <a:extLst>
              <a:ext uri="{FF2B5EF4-FFF2-40B4-BE49-F238E27FC236}">
                <a16:creationId xmlns:a16="http://schemas.microsoft.com/office/drawing/2014/main" id="{A359A025-CD57-433A-34CE-66BBE33F99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EF1BC4FD-736E-E775-DF0D-E0366AD0D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67" name="TextBox 24">
            <a:extLst>
              <a:ext uri="{FF2B5EF4-FFF2-40B4-BE49-F238E27FC236}">
                <a16:creationId xmlns:a16="http://schemas.microsoft.com/office/drawing/2014/main" id="{06491DB0-F769-8773-A70B-73E3B4ADA29C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2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1</a:t>
            </a:r>
          </a:p>
        </p:txBody>
      </p:sp>
      <p:sp>
        <p:nvSpPr>
          <p:cNvPr id="68" name="TextBox 25">
            <a:extLst>
              <a:ext uri="{FF2B5EF4-FFF2-40B4-BE49-F238E27FC236}">
                <a16:creationId xmlns:a16="http://schemas.microsoft.com/office/drawing/2014/main" id="{498902CF-7773-CB2B-1ECE-A15683891908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F2293B48-1505-A348-2239-BC4A9580DCC1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70" name="TextBox 27">
            <a:extLst>
              <a:ext uri="{FF2B5EF4-FFF2-40B4-BE49-F238E27FC236}">
                <a16:creationId xmlns:a16="http://schemas.microsoft.com/office/drawing/2014/main" id="{CA139FF8-1A63-D152-73C3-FB2FD63F0CDB}"/>
              </a:ext>
            </a:extLst>
          </p:cNvPr>
          <p:cNvSpPr txBox="1"/>
          <p:nvPr/>
        </p:nvSpPr>
        <p:spPr>
          <a:xfrm>
            <a:off x="4540571" y="1040755"/>
            <a:ext cx="7067659" cy="889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기존 서비스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71" name="TextBox 28">
            <a:extLst>
              <a:ext uri="{FF2B5EF4-FFF2-40B4-BE49-F238E27FC236}">
                <a16:creationId xmlns:a16="http://schemas.microsoft.com/office/drawing/2014/main" id="{784A93C7-E9CC-B160-2F75-9861FE31C663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72" name="TextBox 29">
            <a:extLst>
              <a:ext uri="{FF2B5EF4-FFF2-40B4-BE49-F238E27FC236}">
                <a16:creationId xmlns:a16="http://schemas.microsoft.com/office/drawing/2014/main" id="{2075DE48-30E6-9229-B24C-30E6A297C193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73" name="TextBox 30">
            <a:extLst>
              <a:ext uri="{FF2B5EF4-FFF2-40B4-BE49-F238E27FC236}">
                <a16:creationId xmlns:a16="http://schemas.microsoft.com/office/drawing/2014/main" id="{20893B6E-B54E-ED63-B5C4-FBB7A0D4CF73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74" name="TextBox 31">
            <a:extLst>
              <a:ext uri="{FF2B5EF4-FFF2-40B4-BE49-F238E27FC236}">
                <a16:creationId xmlns:a16="http://schemas.microsoft.com/office/drawing/2014/main" id="{A14F493C-89E0-809B-347A-033A6F35888B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75" name="TextBox 32">
            <a:extLst>
              <a:ext uri="{FF2B5EF4-FFF2-40B4-BE49-F238E27FC236}">
                <a16:creationId xmlns:a16="http://schemas.microsoft.com/office/drawing/2014/main" id="{ECC9D821-745D-6313-39B2-A2796311BA62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CEAB1492-CC63-0043-EF93-C5B1CCB07BAE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pic>
        <p:nvPicPr>
          <p:cNvPr id="86" name="Picture 4">
            <a:extLst>
              <a:ext uri="{FF2B5EF4-FFF2-40B4-BE49-F238E27FC236}">
                <a16:creationId xmlns:a16="http://schemas.microsoft.com/office/drawing/2014/main" id="{B82EE1CA-ABF1-4D58-2076-1BD04B91B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t="8341"/>
          <a:stretch/>
        </p:blipFill>
        <p:spPr bwMode="auto">
          <a:xfrm>
            <a:off x="2421159" y="2692400"/>
            <a:ext cx="6938741" cy="4135322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42C5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2306F3-7AA3-B5B6-B9F4-D278550CC1F0}"/>
              </a:ext>
            </a:extLst>
          </p:cNvPr>
          <p:cNvSpPr txBox="1"/>
          <p:nvPr/>
        </p:nvSpPr>
        <p:spPr>
          <a:xfrm>
            <a:off x="1320800" y="6975657"/>
            <a:ext cx="8756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Vling</a:t>
            </a:r>
            <a:endParaRPr lang="en-US" altLang="ko-KR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C6CC18-AA08-08BD-56D4-15C40D97D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r="12589"/>
          <a:stretch/>
        </p:blipFill>
        <p:spPr bwMode="auto">
          <a:xfrm>
            <a:off x="10434859" y="2692400"/>
            <a:ext cx="6938741" cy="4145300"/>
          </a:xfrm>
          <a:prstGeom prst="round2DiagRect">
            <a:avLst>
              <a:gd name="adj1" fmla="val 16667"/>
              <a:gd name="adj2" fmla="val 0"/>
            </a:avLst>
          </a:prstGeom>
          <a:ln w="57150" cap="sq">
            <a:solidFill>
              <a:srgbClr val="42C5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CD0DAB5-7BF0-B415-FA6B-D2ECAE719928}"/>
              </a:ext>
            </a:extLst>
          </p:cNvPr>
          <p:cNvSpPr txBox="1"/>
          <p:nvPr/>
        </p:nvSpPr>
        <p:spPr>
          <a:xfrm>
            <a:off x="9531634" y="7003611"/>
            <a:ext cx="87563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+mn-lt"/>
              </a:rPr>
              <a:t>REVU</a:t>
            </a:r>
            <a:endParaRPr lang="en-US" altLang="ko-KR" sz="240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Calibri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6F078C-F321-2BE2-885B-082357683A5B}"/>
              </a:ext>
            </a:extLst>
          </p:cNvPr>
          <p:cNvSpPr txBox="1"/>
          <p:nvPr/>
        </p:nvSpPr>
        <p:spPr>
          <a:xfrm>
            <a:off x="9531634" y="8094764"/>
            <a:ext cx="8756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대부분</a:t>
            </a:r>
            <a:r>
              <a:rPr lang="ko-Kore-KR" altLang="en-US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일반적인</a:t>
            </a:r>
            <a:r>
              <a:rPr lang="en-US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성공</a:t>
            </a:r>
            <a:r>
              <a:rPr lang="en-US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사례</a:t>
            </a:r>
            <a:r>
              <a:rPr lang="ko-KR" altLang="en-US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나</a:t>
            </a:r>
            <a:endParaRPr lang="en-US" altLang="ko-KR" sz="2400" u="none" strike="noStrike" dirty="0">
              <a:solidFill>
                <a:srgbClr val="F0EFEB"/>
              </a:solidFill>
              <a:effectLst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ko-KR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노하우를</a:t>
            </a:r>
            <a:r>
              <a:rPr lang="en-US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공유하는</a:t>
            </a:r>
            <a:r>
              <a:rPr lang="en-US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데</a:t>
            </a:r>
            <a:r>
              <a:rPr lang="en-US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그</a:t>
            </a:r>
            <a:r>
              <a:rPr lang="ko-KR" altLang="en-US" sz="2400" u="none" strike="noStrike" dirty="0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침</a:t>
            </a:r>
            <a:endParaRPr lang="en-US" altLang="ko-KR" sz="2400" dirty="0">
              <a:solidFill>
                <a:srgbClr val="F0EFEB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0623283-4806-4C03-A696-DF008A8C6A5B}"/>
              </a:ext>
            </a:extLst>
          </p:cNvPr>
          <p:cNvGrpSpPr/>
          <p:nvPr/>
        </p:nvGrpSpPr>
        <p:grpSpPr>
          <a:xfrm>
            <a:off x="2942912" y="7815853"/>
            <a:ext cx="5537542" cy="1520112"/>
            <a:chOff x="11516405" y="2727908"/>
            <a:chExt cx="5537542" cy="152011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735F571-3754-808C-DDBD-BA6CEF88320A}"/>
                </a:ext>
              </a:extLst>
            </p:cNvPr>
            <p:cNvSpPr txBox="1"/>
            <p:nvPr/>
          </p:nvSpPr>
          <p:spPr>
            <a:xfrm>
              <a:off x="11530739" y="3006672"/>
              <a:ext cx="5523208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현재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ko-Kore-KR" sz="2000" u="none" strike="noStrike" err="1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인플루언서를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위한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많은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서비스는</a:t>
              </a:r>
              <a:endParaRPr lang="en-US" altLang="ko-KR" sz="20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/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조회수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구독자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수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,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성장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속도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등의</a:t>
              </a:r>
              <a:endParaRPr lang="en-US" altLang="ko-KR" sz="20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  <a:p>
              <a:pPr algn="ctr"/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기본적인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데이터를</a:t>
              </a:r>
              <a:r>
                <a:rPr lang="en-US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 </a:t>
              </a:r>
              <a:r>
                <a:rPr lang="ko-KR" altLang="ko-Kore-KR" sz="2000" u="none" strike="noStrike">
                  <a:solidFill>
                    <a:srgbClr val="F0EFEB"/>
                  </a:solidFill>
                  <a:effectLst/>
                  <a:latin typeface="Noto Sans KR" panose="020B0200000000000000" pitchFamily="34" charset="-128"/>
                  <a:ea typeface="Noto Sans KR" panose="020B0200000000000000" pitchFamily="34" charset="-128"/>
                </a:rPr>
                <a:t>제공</a:t>
              </a:r>
              <a:endParaRPr lang="en-US" altLang="ko-KR" sz="20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98" name="사각형: 둥근 모서리 35">
              <a:extLst>
                <a:ext uri="{FF2B5EF4-FFF2-40B4-BE49-F238E27FC236}">
                  <a16:creationId xmlns:a16="http://schemas.microsoft.com/office/drawing/2014/main" id="{15F4E0D4-48C7-8F02-97AF-03CDBFC83DEC}"/>
                </a:ext>
              </a:extLst>
            </p:cNvPr>
            <p:cNvSpPr/>
            <p:nvPr/>
          </p:nvSpPr>
          <p:spPr>
            <a:xfrm>
              <a:off x="11516405" y="2727908"/>
              <a:ext cx="5472408" cy="152011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2C5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  <p:sp>
        <p:nvSpPr>
          <p:cNvPr id="99" name="화살표: 오른쪽 15">
            <a:extLst>
              <a:ext uri="{FF2B5EF4-FFF2-40B4-BE49-F238E27FC236}">
                <a16:creationId xmlns:a16="http://schemas.microsoft.com/office/drawing/2014/main" id="{CB8CBC2A-F571-5000-F74B-2E8B24414D8A}"/>
              </a:ext>
            </a:extLst>
          </p:cNvPr>
          <p:cNvSpPr/>
          <p:nvPr/>
        </p:nvSpPr>
        <p:spPr>
          <a:xfrm>
            <a:off x="8963739" y="8248505"/>
            <a:ext cx="2096585" cy="523220"/>
          </a:xfrm>
          <a:prstGeom prst="rightArrow">
            <a:avLst>
              <a:gd name="adj1" fmla="val 37055"/>
              <a:gd name="adj2" fmla="val 62946"/>
            </a:avLst>
          </a:prstGeom>
          <a:noFill/>
          <a:ln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545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706D9-23A3-792E-4ECE-820542BA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3" descr="스크린샷, 직사각형, 일렉트릭 블루, 터쿼이즈색이(가) 표시된 사진&#10;&#10;자동 생성된 설명">
            <a:extLst>
              <a:ext uri="{FF2B5EF4-FFF2-40B4-BE49-F238E27FC236}">
                <a16:creationId xmlns:a16="http://schemas.microsoft.com/office/drawing/2014/main" id="{62CA4FDE-30B3-4DEB-734B-030DD1AA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18E8C375-06C6-DFE8-D7F3-2F74EF3D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61" name="Picture 3">
            <a:extLst>
              <a:ext uri="{FF2B5EF4-FFF2-40B4-BE49-F238E27FC236}">
                <a16:creationId xmlns:a16="http://schemas.microsoft.com/office/drawing/2014/main" id="{0B67B62F-48AE-EE88-9AC8-7678B50E7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40F5C9E1-57EA-62E6-BD86-C4EC5FA5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63" name="Picture 5">
            <a:extLst>
              <a:ext uri="{FF2B5EF4-FFF2-40B4-BE49-F238E27FC236}">
                <a16:creationId xmlns:a16="http://schemas.microsoft.com/office/drawing/2014/main" id="{8D6834B0-A1EE-828F-A4CF-35B4781D0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89828414-F178-516E-BD89-602534672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65" name="Picture 7">
            <a:extLst>
              <a:ext uri="{FF2B5EF4-FFF2-40B4-BE49-F238E27FC236}">
                <a16:creationId xmlns:a16="http://schemas.microsoft.com/office/drawing/2014/main" id="{B2751C16-E849-BCF1-DA00-7B427F095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92325A39-7D8B-3035-054C-977E6FF11E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67" name="TextBox 24">
            <a:extLst>
              <a:ext uri="{FF2B5EF4-FFF2-40B4-BE49-F238E27FC236}">
                <a16:creationId xmlns:a16="http://schemas.microsoft.com/office/drawing/2014/main" id="{71C80695-6764-3FF9-2843-43C9EC320762}"/>
              </a:ext>
            </a:extLst>
          </p:cNvPr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u="none" strike="noStrike" spc="-200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PART 1</a:t>
            </a:r>
          </a:p>
        </p:txBody>
      </p:sp>
      <p:sp>
        <p:nvSpPr>
          <p:cNvPr id="68" name="TextBox 25">
            <a:extLst>
              <a:ext uri="{FF2B5EF4-FFF2-40B4-BE49-F238E27FC236}">
                <a16:creationId xmlns:a16="http://schemas.microsoft.com/office/drawing/2014/main" id="{BE4AC30E-967D-EB2E-08F2-DB28A486628F}"/>
              </a:ext>
            </a:extLst>
          </p:cNvPr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6</a:t>
            </a:r>
          </a:p>
        </p:txBody>
      </p:sp>
      <p:sp>
        <p:nvSpPr>
          <p:cNvPr id="69" name="TextBox 26">
            <a:extLst>
              <a:ext uri="{FF2B5EF4-FFF2-40B4-BE49-F238E27FC236}">
                <a16:creationId xmlns:a16="http://schemas.microsoft.com/office/drawing/2014/main" id="{FD2D1A32-88F2-C746-1B81-1788612554C4}"/>
              </a:ext>
            </a:extLst>
          </p:cNvPr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u="none" strike="noStrike">
                <a:solidFill>
                  <a:srgbClr val="41C5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*</a:t>
            </a:r>
          </a:p>
        </p:txBody>
      </p:sp>
      <p:sp>
        <p:nvSpPr>
          <p:cNvPr id="70" name="TextBox 27">
            <a:extLst>
              <a:ext uri="{FF2B5EF4-FFF2-40B4-BE49-F238E27FC236}">
                <a16:creationId xmlns:a16="http://schemas.microsoft.com/office/drawing/2014/main" id="{B1D4BDA2-8387-1400-C23C-6643C83E3665}"/>
              </a:ext>
            </a:extLst>
          </p:cNvPr>
          <p:cNvSpPr txBox="1"/>
          <p:nvPr/>
        </p:nvSpPr>
        <p:spPr>
          <a:xfrm>
            <a:off x="4540571" y="1040755"/>
            <a:ext cx="7067659" cy="889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8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기존 서비스</a:t>
            </a:r>
            <a:endParaRPr lang="ko-KR" sz="48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71" name="TextBox 28">
            <a:extLst>
              <a:ext uri="{FF2B5EF4-FFF2-40B4-BE49-F238E27FC236}">
                <a16:creationId xmlns:a16="http://schemas.microsoft.com/office/drawing/2014/main" id="{0E6D6566-5212-1520-D2E9-078C35CD18C7}"/>
              </a:ext>
            </a:extLst>
          </p:cNvPr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 spc="-1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1</a:t>
            </a:r>
          </a:p>
        </p:txBody>
      </p:sp>
      <p:sp>
        <p:nvSpPr>
          <p:cNvPr id="72" name="TextBox 29">
            <a:extLst>
              <a:ext uri="{FF2B5EF4-FFF2-40B4-BE49-F238E27FC236}">
                <a16:creationId xmlns:a16="http://schemas.microsoft.com/office/drawing/2014/main" id="{D62FF4AA-CCF8-5E47-C342-37D24E519B5A}"/>
              </a:ext>
            </a:extLst>
          </p:cNvPr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2</a:t>
            </a:r>
          </a:p>
        </p:txBody>
      </p:sp>
      <p:sp>
        <p:nvSpPr>
          <p:cNvPr id="73" name="TextBox 30">
            <a:extLst>
              <a:ext uri="{FF2B5EF4-FFF2-40B4-BE49-F238E27FC236}">
                <a16:creationId xmlns:a16="http://schemas.microsoft.com/office/drawing/2014/main" id="{2E353706-CC20-0A25-BD44-B37D6C18BB3C}"/>
              </a:ext>
            </a:extLst>
          </p:cNvPr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3</a:t>
            </a:r>
          </a:p>
        </p:txBody>
      </p:sp>
      <p:sp>
        <p:nvSpPr>
          <p:cNvPr id="74" name="TextBox 31">
            <a:extLst>
              <a:ext uri="{FF2B5EF4-FFF2-40B4-BE49-F238E27FC236}">
                <a16:creationId xmlns:a16="http://schemas.microsoft.com/office/drawing/2014/main" id="{55ECDC4C-B26C-A640-2CAF-7F698EB93816}"/>
              </a:ext>
            </a:extLst>
          </p:cNvPr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4</a:t>
            </a:r>
          </a:p>
        </p:txBody>
      </p:sp>
      <p:sp>
        <p:nvSpPr>
          <p:cNvPr id="75" name="TextBox 32">
            <a:extLst>
              <a:ext uri="{FF2B5EF4-FFF2-40B4-BE49-F238E27FC236}">
                <a16:creationId xmlns:a16="http://schemas.microsoft.com/office/drawing/2014/main" id="{5F43479B-D68F-6C30-ECFD-40DB213332D0}"/>
              </a:ext>
            </a:extLst>
          </p:cNvPr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5</a:t>
            </a:r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20CDCB9C-628D-C2F1-EB47-F98F1EE2C855}"/>
              </a:ext>
            </a:extLst>
          </p:cNvPr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SK</a:t>
            </a:r>
            <a:r>
              <a:rPr lang="ko-KR" altLang="en-US" sz="1700" u="none" strike="noStrike" err="1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네트웍스</a:t>
            </a:r>
            <a:r>
              <a:rPr lang="ko-KR" altLang="en-US" sz="1700" u="none" strike="noStrike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  <a:p>
            <a:pPr lvl="0" algn="r">
              <a:lnSpc>
                <a:spcPct val="99600"/>
              </a:lnSpc>
            </a:pP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Family AI 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캠프</a:t>
            </a:r>
            <a:r>
              <a:rPr lang="en-US" altLang="ko-KR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 1</a:t>
            </a:r>
            <a:r>
              <a:rPr lang="ko-KR" altLang="en-US" sz="1700">
                <a:solidFill>
                  <a:srgbClr val="FFFFFF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Pretendard" panose="02000503000000020004" pitchFamily="2" charset="-127"/>
              </a:rPr>
              <a:t>기</a:t>
            </a:r>
            <a:endParaRPr lang="en-US" altLang="ko-KR" sz="1700" u="none" strike="noStrike">
              <a:solidFill>
                <a:srgbClr val="FFFFFF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2956E-EB4B-EA81-86FA-F2F003E7651F}"/>
              </a:ext>
            </a:extLst>
          </p:cNvPr>
          <p:cNvSpPr txBox="1"/>
          <p:nvPr/>
        </p:nvSpPr>
        <p:spPr>
          <a:xfrm>
            <a:off x="2841979" y="4242827"/>
            <a:ext cx="72839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사용자는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자신의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개별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상황이나</a:t>
            </a:r>
            <a:endParaRPr lang="en-US" altLang="ko-KR" sz="2400">
              <a:solidFill>
                <a:srgbClr val="F0EFEB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목표에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맞는</a:t>
            </a:r>
            <a:r>
              <a:rPr lang="ko-KR" altLang="en-US" sz="24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구체적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전략을</a:t>
            </a:r>
            <a:r>
              <a:rPr lang="ko-KR" altLang="en-US" sz="24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찾기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어</a:t>
            </a:r>
            <a:r>
              <a:rPr lang="ko-KR" altLang="en-US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려움</a:t>
            </a:r>
            <a:endParaRPr lang="en-US" altLang="ko-KR" sz="2400" u="none" strike="noStrike">
              <a:solidFill>
                <a:srgbClr val="F0EFEB"/>
              </a:solidFill>
              <a:effectLst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사각형: 둥근 모서리 35">
            <a:extLst>
              <a:ext uri="{FF2B5EF4-FFF2-40B4-BE49-F238E27FC236}">
                <a16:creationId xmlns:a16="http://schemas.microsoft.com/office/drawing/2014/main" id="{2DDEBE03-6025-EBD5-8C59-56E16043BC1F}"/>
              </a:ext>
            </a:extLst>
          </p:cNvPr>
          <p:cNvSpPr/>
          <p:nvPr/>
        </p:nvSpPr>
        <p:spPr>
          <a:xfrm>
            <a:off x="2879916" y="3655974"/>
            <a:ext cx="7216945" cy="2004705"/>
          </a:xfrm>
          <a:prstGeom prst="roundRect">
            <a:avLst>
              <a:gd name="adj" fmla="val 50000"/>
            </a:avLst>
          </a:prstGeom>
          <a:noFill/>
          <a:ln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1" name="사각형: 둥근 모서리 35">
            <a:extLst>
              <a:ext uri="{FF2B5EF4-FFF2-40B4-BE49-F238E27FC236}">
                <a16:creationId xmlns:a16="http://schemas.microsoft.com/office/drawing/2014/main" id="{C6D99462-D78F-B97E-20DC-87B4CD3D1EFA}"/>
              </a:ext>
            </a:extLst>
          </p:cNvPr>
          <p:cNvSpPr/>
          <p:nvPr/>
        </p:nvSpPr>
        <p:spPr>
          <a:xfrm>
            <a:off x="2841979" y="6058847"/>
            <a:ext cx="7216945" cy="2004705"/>
          </a:xfrm>
          <a:prstGeom prst="roundRect">
            <a:avLst>
              <a:gd name="adj" fmla="val 50000"/>
            </a:avLst>
          </a:prstGeom>
          <a:noFill/>
          <a:ln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73EDA-C0D2-81E9-4154-B6D087726FDC}"/>
              </a:ext>
            </a:extLst>
          </p:cNvPr>
          <p:cNvSpPr txBox="1"/>
          <p:nvPr/>
        </p:nvSpPr>
        <p:spPr>
          <a:xfrm>
            <a:off x="3465736" y="6645702"/>
            <a:ext cx="59694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개별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맞춤형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전략을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얻기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위해서는</a:t>
            </a:r>
            <a:endParaRPr lang="en-US" altLang="ko-KR" sz="2400">
              <a:solidFill>
                <a:srgbClr val="F0EFEB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algn="ctr"/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흔히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고가의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컨설팅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서비스를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이용해야</a:t>
            </a:r>
            <a:r>
              <a:rPr lang="en-US" altLang="ko-Kore-KR" sz="2400" u="none" strike="noStrike">
                <a:solidFill>
                  <a:srgbClr val="F0EFEB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en-US" sz="2400">
                <a:solidFill>
                  <a:srgbClr val="F0EFEB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함</a:t>
            </a:r>
            <a:endParaRPr lang="en-US" altLang="ko-KR" sz="2400">
              <a:solidFill>
                <a:srgbClr val="F0EFEB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475E9-8C8A-8C37-53F7-63258797CE1B}"/>
              </a:ext>
            </a:extLst>
          </p:cNvPr>
          <p:cNvSpPr txBox="1"/>
          <p:nvPr/>
        </p:nvSpPr>
        <p:spPr>
          <a:xfrm>
            <a:off x="9906524" y="502839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ko-Kore-KR" sz="1800" u="none" strike="noStrike" dirty="0" err="1">
                <a:solidFill>
                  <a:schemeClr val="bg1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인플루언서</a:t>
            </a:r>
            <a:r>
              <a:rPr lang="en-US" altLang="ko-Kore-KR" sz="1800" u="none" strike="noStrike" dirty="0">
                <a:solidFill>
                  <a:schemeClr val="bg1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lang="ko-KR" altLang="ko-Kore-KR" sz="1800" u="none" strike="noStrike" dirty="0">
                <a:solidFill>
                  <a:schemeClr val="bg1"/>
                </a:solidFill>
                <a:effectLst/>
                <a:latin typeface="Noto Sans KR" panose="020B0200000000000000" pitchFamily="34" charset="-128"/>
                <a:ea typeface="Noto Sans KR" panose="020B0200000000000000" pitchFamily="34" charset="-128"/>
              </a:rPr>
              <a:t>지망생들에게</a:t>
            </a:r>
            <a:endParaRPr lang="en-US" altLang="ko-KR" sz="18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12EC300-E969-27E7-F031-5DE7DF913BAF}"/>
              </a:ext>
            </a:extLst>
          </p:cNvPr>
          <p:cNvSpPr/>
          <p:nvPr/>
        </p:nvSpPr>
        <p:spPr>
          <a:xfrm>
            <a:off x="14652521" y="5661276"/>
            <a:ext cx="1752601" cy="1231900"/>
          </a:xfrm>
          <a:prstGeom prst="roundRect">
            <a:avLst>
              <a:gd name="adj" fmla="val 50000"/>
            </a:avLst>
          </a:prstGeom>
          <a:solidFill>
            <a:srgbClr val="FFFFFF">
              <a:alpha val="40000"/>
            </a:srgbClr>
          </a:solidFill>
          <a:ln w="38100"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459F15-041A-A6B3-5F3C-58B56E1E6E0A}"/>
              </a:ext>
            </a:extLst>
          </p:cNvPr>
          <p:cNvSpPr txBox="1"/>
          <p:nvPr/>
        </p:nvSpPr>
        <p:spPr>
          <a:xfrm>
            <a:off x="14777405" y="6046394"/>
            <a:ext cx="150283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ore-KR" sz="24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접근성</a:t>
            </a:r>
            <a:r>
              <a:rPr kumimoji="0" lang="ko-Kore-KR" altLang="en-US" sz="24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↓</a:t>
            </a:r>
            <a:endParaRPr kumimoji="0" lang="en-US" altLang="ko-KR" sz="240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5EDB4A6-C8DC-A1B1-5844-2E79A9047899}"/>
              </a:ext>
            </a:extLst>
          </p:cNvPr>
          <p:cNvSpPr/>
          <p:nvPr/>
        </p:nvSpPr>
        <p:spPr>
          <a:xfrm>
            <a:off x="12547815" y="5660679"/>
            <a:ext cx="1752601" cy="1231900"/>
          </a:xfrm>
          <a:prstGeom prst="roundRect">
            <a:avLst>
              <a:gd name="adj" fmla="val 50000"/>
            </a:avLst>
          </a:prstGeom>
          <a:solidFill>
            <a:srgbClr val="FFFFFF">
              <a:alpha val="40000"/>
            </a:srgbClr>
          </a:solidFill>
          <a:ln w="38100"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A5303-C5D8-D69A-BF7F-28F0B77F297D}"/>
              </a:ext>
            </a:extLst>
          </p:cNvPr>
          <p:cNvSpPr txBox="1"/>
          <p:nvPr/>
        </p:nvSpPr>
        <p:spPr>
          <a:xfrm>
            <a:off x="12672699" y="5861131"/>
            <a:ext cx="1502833" cy="830997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ko-KR" altLang="en-US" sz="24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경제적 부담</a:t>
            </a:r>
            <a:r>
              <a:rPr kumimoji="0" lang="ko-Kore-KR" altLang="en-US" sz="240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↑</a:t>
            </a:r>
          </a:p>
        </p:txBody>
      </p:sp>
      <p:sp>
        <p:nvSpPr>
          <p:cNvPr id="23" name="화살표: 오른쪽 15">
            <a:extLst>
              <a:ext uri="{FF2B5EF4-FFF2-40B4-BE49-F238E27FC236}">
                <a16:creationId xmlns:a16="http://schemas.microsoft.com/office/drawing/2014/main" id="{1ABBECBB-3569-1B3F-E1FD-DC23913DF121}"/>
              </a:ext>
            </a:extLst>
          </p:cNvPr>
          <p:cNvSpPr/>
          <p:nvPr/>
        </p:nvSpPr>
        <p:spPr>
          <a:xfrm>
            <a:off x="10399708" y="5598180"/>
            <a:ext cx="1600201" cy="523220"/>
          </a:xfrm>
          <a:prstGeom prst="rightArrow">
            <a:avLst>
              <a:gd name="adj1" fmla="val 37055"/>
              <a:gd name="adj2" fmla="val 62946"/>
            </a:avLst>
          </a:prstGeom>
          <a:noFill/>
          <a:ln>
            <a:solidFill>
              <a:srgbClr val="42C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54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2790</Words>
  <Application>Microsoft Office PowerPoint</Application>
  <PresentationFormat>사용자 지정</PresentationFormat>
  <Paragraphs>889</Paragraphs>
  <Slides>52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Calibri</vt:lpstr>
      <vt:lpstr>맑은 고딕</vt:lpstr>
      <vt:lpstr>Noto Sans KR</vt:lpstr>
      <vt:lpstr>Wingdings</vt:lpstr>
      <vt:lpstr>Arial</vt:lpstr>
      <vt:lpstr>SF_HailSnow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HYUNJOO KWON</dc:creator>
  <cp:lastModifiedBy>호준 이</cp:lastModifiedBy>
  <cp:revision>23</cp:revision>
  <dcterms:created xsi:type="dcterms:W3CDTF">2006-08-16T00:00:00Z</dcterms:created>
  <dcterms:modified xsi:type="dcterms:W3CDTF">2024-10-10T07:16:07Z</dcterms:modified>
</cp:coreProperties>
</file>